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5"/>
  </p:notesMasterIdLst>
  <p:handoutMasterIdLst>
    <p:handoutMasterId r:id="rId26"/>
  </p:handoutMasterIdLst>
  <p:sldIdLst>
    <p:sldId id="547" r:id="rId2"/>
    <p:sldId id="550" r:id="rId3"/>
    <p:sldId id="558" r:id="rId4"/>
    <p:sldId id="694" r:id="rId5"/>
    <p:sldId id="752" r:id="rId6"/>
    <p:sldId id="753" r:id="rId7"/>
    <p:sldId id="754" r:id="rId8"/>
    <p:sldId id="755" r:id="rId9"/>
    <p:sldId id="705" r:id="rId10"/>
    <p:sldId id="756" r:id="rId11"/>
    <p:sldId id="757" r:id="rId12"/>
    <p:sldId id="761" r:id="rId13"/>
    <p:sldId id="733" r:id="rId14"/>
    <p:sldId id="758" r:id="rId15"/>
    <p:sldId id="759" r:id="rId16"/>
    <p:sldId id="762" r:id="rId17"/>
    <p:sldId id="760" r:id="rId18"/>
    <p:sldId id="763" r:id="rId19"/>
    <p:sldId id="734" r:id="rId20"/>
    <p:sldId id="562" r:id="rId21"/>
    <p:sldId id="554" r:id="rId22"/>
    <p:sldId id="552" r:id="rId23"/>
    <p:sldId id="553" r:id="rId24"/>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47"/>
    <a:srgbClr val="CC3300"/>
    <a:srgbClr val="FF7F7F"/>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21" autoAdjust="0"/>
    <p:restoredTop sz="94660"/>
  </p:normalViewPr>
  <p:slideViewPr>
    <p:cSldViewPr>
      <p:cViewPr varScale="1">
        <p:scale>
          <a:sx n="85" d="100"/>
          <a:sy n="85" d="100"/>
        </p:scale>
        <p:origin x="39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120" d="100"/>
          <a:sy n="120" d="100"/>
        </p:scale>
        <p:origin x="-2166"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2020-11-07</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11/7/2020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CA"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BF7B1FF-DFE5-4B27-8E0E-F1DDF2FB76BC}" type="slidenum">
              <a:rPr lang="en-CA" smtClean="0"/>
              <a:pPr>
                <a:defRPr/>
              </a:pPr>
              <a:t>10</a:t>
            </a:fld>
            <a:endParaRPr lang="en-CA"/>
          </a:p>
        </p:txBody>
      </p:sp>
    </p:spTree>
    <p:extLst>
      <p:ext uri="{BB962C8B-B14F-4D97-AF65-F5344CB8AC3E}">
        <p14:creationId xmlns:p14="http://schemas.microsoft.com/office/powerpoint/2010/main" val="3254719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BF7B1FF-DFE5-4B27-8E0E-F1DDF2FB76BC}" type="slidenum">
              <a:rPr lang="en-CA" smtClean="0"/>
              <a:pPr>
                <a:defRPr/>
              </a:pPr>
              <a:t>14</a:t>
            </a:fld>
            <a:endParaRPr lang="en-CA"/>
          </a:p>
        </p:txBody>
      </p:sp>
    </p:spTree>
    <p:extLst>
      <p:ext uri="{BB962C8B-B14F-4D97-AF65-F5344CB8AC3E}">
        <p14:creationId xmlns:p14="http://schemas.microsoft.com/office/powerpoint/2010/main" val="23150424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ece</a:t>
            </a:r>
            <a:r>
              <a:rPr lang="en-US" sz="2000" dirty="0">
                <a:solidFill>
                  <a:schemeClr val="bg1"/>
                </a:solidFill>
                <a:latin typeface="Constantia" panose="02030602050306030303" pitchFamily="18" charset="0"/>
                <a:cs typeface="Arial" pitchFamily="34" charset="0"/>
              </a:rPr>
              <a:t> 150</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Fundamentals of Programming</a:t>
            </a: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a:solidFill>
                  <a:srgbClr val="FFFFFF"/>
                </a:solidFill>
                <a:latin typeface="Georgia" panose="02040502050405020303" pitchFamily="18" charset="0"/>
                <a:ea typeface="ＭＳ Ｐゴシック" charset="-128"/>
                <a:cs typeface="Arial" pitchFamily="34" charset="0"/>
              </a:rPr>
              <a:t>P.Eng</a:t>
            </a:r>
            <a:r>
              <a:rPr lang="en-US" sz="1100" b="0" kern="0" dirty="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a:solidFill>
                  <a:srgbClr val="FFFFFF"/>
                </a:solidFill>
                <a:latin typeface="Georgia" panose="02040502050405020303" pitchFamily="18" charset="0"/>
                <a:ea typeface="ＭＳ Ｐゴシック" charset="-128"/>
                <a:cs typeface="Arial" pitchFamily="34" charset="0"/>
              </a:rPr>
              <a:t>Prof. Werner </a:t>
            </a:r>
            <a:r>
              <a:rPr lang="en-US" sz="1100" b="0" kern="0" dirty="0" err="1">
                <a:solidFill>
                  <a:srgbClr val="FFFFFF"/>
                </a:solidFill>
                <a:latin typeface="Georgia" panose="02040502050405020303" pitchFamily="18" charset="0"/>
                <a:ea typeface="ＭＳ Ｐゴシック" charset="-128"/>
                <a:cs typeface="Arial" pitchFamily="34" charset="0"/>
              </a:rPr>
              <a:t>Dietl</a:t>
            </a:r>
            <a:r>
              <a:rPr lang="en-US" sz="1100" b="0" kern="0" dirty="0">
                <a:solidFill>
                  <a:srgbClr val="FFFFFF"/>
                </a:solidFill>
                <a:latin typeface="Georgia" panose="02040502050405020303" pitchFamily="18" charset="0"/>
                <a:ea typeface="ＭＳ Ｐゴシック" charset="-128"/>
                <a:cs typeface="Arial" pitchFamily="34" charset="0"/>
              </a:rPr>
              <a:t>, Ph.D.</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2018 by Douglas Wilhelm Harder and Hiren Patel.</a:t>
            </a:r>
          </a:p>
          <a:p>
            <a:pPr defTabSz="457200">
              <a:spcBef>
                <a:spcPct val="20000"/>
              </a:spcBef>
              <a:defRPr/>
            </a:pPr>
            <a:r>
              <a:rPr lang="en-CA" sz="850" dirty="0">
                <a:solidFill>
                  <a:srgbClr val="FFFFFF"/>
                </a:solidFill>
                <a:latin typeface="Georgia" panose="02040502050405020303" pitchFamily="18" charset="0"/>
                <a:ea typeface="ＭＳ Ｐゴシック" charset="-128"/>
              </a:rPr>
              <a:t>     Some rights reserved.</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Classes, encapsulation and constructors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CA" dirty="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just"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1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lstStyle/>
          <a:p>
            <a:r>
              <a:rPr lang="en-CA" dirty="0"/>
              <a:t>Classes and the need for encapsulation</a:t>
            </a:r>
            <a:endParaRPr lang="en-CA" dirty="0">
              <a:latin typeface="Consolas" panose="020B0609020204030204" pitchFamily="49" charset="0"/>
              <a:cs typeface="Consolas" panose="020B0609020204030204" pitchFamily="49" charset="0"/>
            </a:endParaRPr>
          </a:p>
        </p:txBody>
      </p:sp>
      <p:pic>
        <p:nvPicPr>
          <p:cNvPr id="7" name="Audio 6">
            <a:hlinkClick r:id="" action="ppaction://media"/>
            <a:extLst>
              <a:ext uri="{FF2B5EF4-FFF2-40B4-BE49-F238E27FC236}">
                <a16:creationId xmlns:a16="http://schemas.microsoft.com/office/drawing/2014/main" id="{C4B2E4AE-070D-44BF-AAB1-AC42263BBC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9049"/>
    </mc:Choice>
    <mc:Fallback>
      <p:transition spd="slow" advTm="19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Our implementation</a:t>
            </a:r>
          </a:p>
        </p:txBody>
      </p:sp>
      <p:sp>
        <p:nvSpPr>
          <p:cNvPr id="3" name="Content Placeholder 2"/>
          <p:cNvSpPr>
            <a:spLocks noGrp="1"/>
          </p:cNvSpPr>
          <p:nvPr>
            <p:ph idx="1"/>
          </p:nvPr>
        </p:nvSpPr>
        <p:spPr>
          <a:xfrm>
            <a:off x="1413870" y="954198"/>
            <a:ext cx="6470497" cy="4525963"/>
          </a:xfrm>
        </p:spPr>
        <p:txBody>
          <a:bodyPr>
            <a:noAutofit/>
          </a:bodyPr>
          <a:lstStyle/>
          <a:p>
            <a:pPr marL="57150" indent="0">
              <a:buNone/>
            </a:pPr>
            <a:r>
              <a:rPr lang="en-US" sz="1350" dirty="0">
                <a:latin typeface="Consolas" panose="020B0609020204030204" pitchFamily="49" charset="0"/>
              </a:rPr>
              <a:t>class Vector_3d {</a:t>
            </a:r>
          </a:p>
          <a:p>
            <a:pPr marL="57150" indent="0">
              <a:buNone/>
            </a:pPr>
            <a:r>
              <a:rPr lang="en-US" sz="1350" dirty="0">
                <a:latin typeface="Consolas" panose="020B0609020204030204" pitchFamily="49" charset="0"/>
              </a:rPr>
              <a:t>    public:</a:t>
            </a:r>
          </a:p>
          <a:p>
            <a:pPr marL="57150" indent="0">
              <a:buNone/>
            </a:pPr>
            <a:r>
              <a:rPr lang="en-US" sz="1350" dirty="0">
                <a:latin typeface="Consolas" panose="020B0609020204030204" pitchFamily="49" charset="0"/>
              </a:rPr>
              <a:t>        Vector_3d( double </a:t>
            </a:r>
            <a:r>
              <a:rPr lang="en-US" sz="1350" dirty="0" err="1">
                <a:latin typeface="Consolas" panose="020B0609020204030204" pitchFamily="49" charset="0"/>
              </a:rPr>
              <a:t>new_x</a:t>
            </a:r>
            <a:r>
              <a:rPr lang="en-US" sz="1350" dirty="0">
                <a:latin typeface="Consolas" panose="020B0609020204030204" pitchFamily="49" charset="0"/>
              </a:rPr>
              <a:t> = 0.0,</a:t>
            </a:r>
          </a:p>
          <a:p>
            <a:pPr marL="57150" indent="0">
              <a:buNone/>
            </a:pPr>
            <a:r>
              <a:rPr lang="en-US" sz="1350" dirty="0">
                <a:latin typeface="Consolas" panose="020B0609020204030204" pitchFamily="49" charset="0"/>
              </a:rPr>
              <a:t>                   double </a:t>
            </a:r>
            <a:r>
              <a:rPr lang="en-US" sz="1350" dirty="0" err="1">
                <a:latin typeface="Consolas" panose="020B0609020204030204" pitchFamily="49" charset="0"/>
              </a:rPr>
              <a:t>new_y</a:t>
            </a:r>
            <a:r>
              <a:rPr lang="en-US" sz="1350" dirty="0">
                <a:latin typeface="Consolas" panose="020B0609020204030204" pitchFamily="49" charset="0"/>
              </a:rPr>
              <a:t> = 0.0,</a:t>
            </a:r>
          </a:p>
          <a:p>
            <a:pPr marL="57150" indent="0">
              <a:buNone/>
            </a:pPr>
            <a:r>
              <a:rPr lang="en-US" sz="1350" dirty="0">
                <a:latin typeface="Consolas" panose="020B0609020204030204" pitchFamily="49" charset="0"/>
              </a:rPr>
              <a:t>                   double </a:t>
            </a:r>
            <a:r>
              <a:rPr lang="en-US" sz="1350" dirty="0" err="1">
                <a:latin typeface="Consolas" panose="020B0609020204030204" pitchFamily="49" charset="0"/>
              </a:rPr>
              <a:t>new_z</a:t>
            </a:r>
            <a:r>
              <a:rPr lang="en-US" sz="1350" dirty="0">
                <a:latin typeface="Consolas" panose="020B0609020204030204" pitchFamily="49" charset="0"/>
              </a:rPr>
              <a:t> = 0.0 );</a:t>
            </a:r>
            <a:br>
              <a:rPr lang="en-US" sz="1350" dirty="0">
                <a:latin typeface="Consolas" panose="020B0609020204030204" pitchFamily="49" charset="0"/>
              </a:rPr>
            </a:br>
            <a:r>
              <a:rPr lang="en-US" sz="1350" dirty="0">
                <a:latin typeface="Consolas" panose="020B0609020204030204" pitchFamily="49" charset="0"/>
              </a:rPr>
              <a:t>        double x() const;</a:t>
            </a:r>
          </a:p>
          <a:p>
            <a:pPr marL="57150" indent="0">
              <a:buNone/>
            </a:pPr>
            <a:r>
              <a:rPr lang="en-US" sz="1350" dirty="0">
                <a:latin typeface="Consolas" panose="020B0609020204030204" pitchFamily="49" charset="0"/>
              </a:rPr>
              <a:t>        double y() const;</a:t>
            </a:r>
          </a:p>
          <a:p>
            <a:pPr marL="57150" indent="0">
              <a:buNone/>
            </a:pPr>
            <a:r>
              <a:rPr lang="en-US" sz="1350" dirty="0">
                <a:latin typeface="Consolas" panose="020B0609020204030204" pitchFamily="49" charset="0"/>
              </a:rPr>
              <a:t>        double z() const;</a:t>
            </a:r>
          </a:p>
          <a:p>
            <a:pPr marL="57150" indent="0">
              <a:buNone/>
            </a:pPr>
            <a:r>
              <a:rPr lang="en-US" sz="1350" dirty="0">
                <a:solidFill>
                  <a:srgbClr val="FF0000"/>
                </a:solidFill>
                <a:latin typeface="Consolas" panose="020B0609020204030204" pitchFamily="49" charset="0"/>
              </a:rPr>
              <a:t>        double r() const;</a:t>
            </a:r>
          </a:p>
          <a:p>
            <a:pPr marL="57150" indent="0">
              <a:buNone/>
            </a:pPr>
            <a:r>
              <a:rPr lang="en-US" sz="1350" dirty="0">
                <a:solidFill>
                  <a:srgbClr val="FF0000"/>
                </a:solidFill>
                <a:latin typeface="Consolas" panose="020B0609020204030204" pitchFamily="49" charset="0"/>
              </a:rPr>
              <a:t>        double theta() const;</a:t>
            </a:r>
          </a:p>
          <a:p>
            <a:pPr marL="57150" indent="0">
              <a:buNone/>
            </a:pPr>
            <a:r>
              <a:rPr lang="en-US" sz="1350" dirty="0">
                <a:solidFill>
                  <a:srgbClr val="FF0000"/>
                </a:solidFill>
                <a:latin typeface="Consolas" panose="020B0609020204030204" pitchFamily="49" charset="0"/>
              </a:rPr>
              <a:t>        double phi() const;</a:t>
            </a:r>
          </a:p>
          <a:p>
            <a:pPr marL="57150" indent="0">
              <a:buNone/>
            </a:pPr>
            <a:endParaRPr lang="en-US" sz="1350" dirty="0">
              <a:solidFill>
                <a:srgbClr val="FF0000"/>
              </a:solidFill>
              <a:latin typeface="Consolas" panose="020B0609020204030204" pitchFamily="49" charset="0"/>
            </a:endParaRPr>
          </a:p>
          <a:p>
            <a:pPr marL="57150" indent="0">
              <a:buNone/>
            </a:pPr>
            <a:r>
              <a:rPr lang="en-US" sz="1350" dirty="0">
                <a:latin typeface="Consolas" panose="020B0609020204030204" pitchFamily="49" charset="0"/>
              </a:rPr>
              <a:t>        void x( double </a:t>
            </a:r>
            <a:r>
              <a:rPr lang="en-US" sz="1350" dirty="0" err="1">
                <a:latin typeface="Consolas" panose="020B0609020204030204" pitchFamily="49" charset="0"/>
              </a:rPr>
              <a:t>new_x</a:t>
            </a:r>
            <a:r>
              <a:rPr lang="en-US" sz="1350" dirty="0">
                <a:latin typeface="Consolas" panose="020B0609020204030204" pitchFamily="49" charset="0"/>
              </a:rPr>
              <a:t> );</a:t>
            </a:r>
          </a:p>
          <a:p>
            <a:pPr marL="57150" indent="0">
              <a:buNone/>
            </a:pPr>
            <a:r>
              <a:rPr lang="en-US" sz="1350" dirty="0">
                <a:latin typeface="Consolas" panose="020B0609020204030204" pitchFamily="49" charset="0"/>
              </a:rPr>
              <a:t>        void y( double </a:t>
            </a:r>
            <a:r>
              <a:rPr lang="en-US" sz="1350" dirty="0" err="1">
                <a:latin typeface="Consolas" panose="020B0609020204030204" pitchFamily="49" charset="0"/>
              </a:rPr>
              <a:t>new_y</a:t>
            </a:r>
            <a:r>
              <a:rPr lang="en-US" sz="1350" dirty="0">
                <a:latin typeface="Consolas" panose="020B0609020204030204" pitchFamily="49" charset="0"/>
              </a:rPr>
              <a:t> );</a:t>
            </a:r>
          </a:p>
          <a:p>
            <a:pPr marL="57150" indent="0">
              <a:buNone/>
            </a:pPr>
            <a:r>
              <a:rPr lang="en-US" sz="1350" dirty="0">
                <a:latin typeface="Consolas" panose="020B0609020204030204" pitchFamily="49" charset="0"/>
              </a:rPr>
              <a:t>        void z( double </a:t>
            </a:r>
            <a:r>
              <a:rPr lang="en-US" sz="1350" dirty="0" err="1">
                <a:latin typeface="Consolas" panose="020B0609020204030204" pitchFamily="49" charset="0"/>
              </a:rPr>
              <a:t>new_z</a:t>
            </a:r>
            <a:r>
              <a:rPr lang="en-US" sz="1350" dirty="0">
                <a:latin typeface="Consolas" panose="020B0609020204030204" pitchFamily="49" charset="0"/>
              </a:rPr>
              <a:t> );</a:t>
            </a:r>
          </a:p>
          <a:p>
            <a:pPr marL="57150" indent="0">
              <a:buNone/>
            </a:pPr>
            <a:r>
              <a:rPr lang="en-US" sz="1350" dirty="0">
                <a:solidFill>
                  <a:srgbClr val="FF0000"/>
                </a:solidFill>
                <a:latin typeface="Consolas" panose="020B0609020204030204" pitchFamily="49" charset="0"/>
              </a:rPr>
              <a:t>        void r( double </a:t>
            </a:r>
            <a:r>
              <a:rPr lang="en-US" sz="1350" dirty="0" err="1">
                <a:solidFill>
                  <a:srgbClr val="FF0000"/>
                </a:solidFill>
                <a:latin typeface="Consolas" panose="020B0609020204030204" pitchFamily="49" charset="0"/>
              </a:rPr>
              <a:t>new_r</a:t>
            </a:r>
            <a:r>
              <a:rPr lang="en-US" sz="1350" dirty="0">
                <a:solidFill>
                  <a:srgbClr val="FF0000"/>
                </a:solidFill>
                <a:latin typeface="Consolas" panose="020B0609020204030204" pitchFamily="49" charset="0"/>
              </a:rPr>
              <a:t> );</a:t>
            </a:r>
          </a:p>
          <a:p>
            <a:pPr marL="57150" indent="0">
              <a:buNone/>
            </a:pPr>
            <a:r>
              <a:rPr lang="en-US" sz="1350" dirty="0">
                <a:solidFill>
                  <a:srgbClr val="FF0000"/>
                </a:solidFill>
                <a:latin typeface="Consolas" panose="020B0609020204030204" pitchFamily="49" charset="0"/>
              </a:rPr>
              <a:t>        void theta( double </a:t>
            </a:r>
            <a:r>
              <a:rPr lang="en-US" sz="1350" dirty="0" err="1">
                <a:solidFill>
                  <a:srgbClr val="FF0000"/>
                </a:solidFill>
                <a:latin typeface="Consolas" panose="020B0609020204030204" pitchFamily="49" charset="0"/>
              </a:rPr>
              <a:t>new_theta</a:t>
            </a:r>
            <a:r>
              <a:rPr lang="en-US" sz="1350" dirty="0">
                <a:solidFill>
                  <a:srgbClr val="FF0000"/>
                </a:solidFill>
                <a:latin typeface="Consolas" panose="020B0609020204030204" pitchFamily="49" charset="0"/>
              </a:rPr>
              <a:t> );</a:t>
            </a:r>
          </a:p>
          <a:p>
            <a:pPr marL="57150" indent="0">
              <a:buNone/>
            </a:pPr>
            <a:r>
              <a:rPr lang="en-US" sz="1350" dirty="0">
                <a:solidFill>
                  <a:srgbClr val="FF0000"/>
                </a:solidFill>
                <a:latin typeface="Consolas" panose="020B0609020204030204" pitchFamily="49" charset="0"/>
              </a:rPr>
              <a:t>        void phi( double </a:t>
            </a:r>
            <a:r>
              <a:rPr lang="en-US" sz="1350" dirty="0" err="1">
                <a:solidFill>
                  <a:srgbClr val="FF0000"/>
                </a:solidFill>
                <a:latin typeface="Consolas" panose="020B0609020204030204" pitchFamily="49" charset="0"/>
              </a:rPr>
              <a:t>new_phi</a:t>
            </a:r>
            <a:r>
              <a:rPr lang="en-US" sz="1350" dirty="0">
                <a:solidFill>
                  <a:srgbClr val="FF0000"/>
                </a:solidFill>
                <a:latin typeface="Consolas" panose="020B0609020204030204" pitchFamily="49" charset="0"/>
              </a:rPr>
              <a:t> );</a:t>
            </a:r>
          </a:p>
          <a:p>
            <a:pPr marL="57150" indent="0">
              <a:buNone/>
            </a:pPr>
            <a:r>
              <a:rPr lang="en-US" sz="1350" dirty="0">
                <a:latin typeface="Consolas" panose="020B0609020204030204" pitchFamily="49" charset="0"/>
              </a:rPr>
              <a:t>    private:</a:t>
            </a:r>
          </a:p>
          <a:p>
            <a:pPr marL="57150" indent="0">
              <a:buNone/>
            </a:pPr>
            <a:r>
              <a:rPr lang="en-US" sz="1350" dirty="0">
                <a:latin typeface="Consolas" panose="020B0609020204030204" pitchFamily="49" charset="0"/>
              </a:rPr>
              <a:t>        double x_;</a:t>
            </a:r>
          </a:p>
          <a:p>
            <a:pPr marL="57150" indent="0">
              <a:buNone/>
            </a:pPr>
            <a:r>
              <a:rPr lang="en-US" sz="1350" dirty="0">
                <a:latin typeface="Consolas" panose="020B0609020204030204" pitchFamily="49" charset="0"/>
              </a:rPr>
              <a:t>        double y_;</a:t>
            </a:r>
          </a:p>
          <a:p>
            <a:pPr marL="57150" indent="0">
              <a:buNone/>
            </a:pPr>
            <a:r>
              <a:rPr lang="en-US" sz="1350" dirty="0">
                <a:latin typeface="Consolas" panose="020B0609020204030204" pitchFamily="49" charset="0"/>
              </a:rPr>
              <a:t>        double z_;</a:t>
            </a:r>
          </a:p>
          <a:p>
            <a:pPr marL="57150" indent="0">
              <a:buNone/>
            </a:pPr>
            <a:r>
              <a:rPr lang="en-US" sz="1350" dirty="0">
                <a:solidFill>
                  <a:srgbClr val="FF0000"/>
                </a:solidFill>
                <a:latin typeface="Consolas" panose="020B0609020204030204" pitchFamily="49" charset="0"/>
              </a:rPr>
              <a:t>        void </a:t>
            </a:r>
            <a:r>
              <a:rPr lang="en-US" sz="1350" dirty="0" err="1">
                <a:solidFill>
                  <a:srgbClr val="FF0000"/>
                </a:solidFill>
                <a:latin typeface="Consolas" panose="020B0609020204030204" pitchFamily="49" charset="0"/>
              </a:rPr>
              <a:t>to_rect</a:t>
            </a:r>
            <a:r>
              <a:rPr lang="en-US" sz="1350" dirty="0">
                <a:solidFill>
                  <a:srgbClr val="FF0000"/>
                </a:solidFill>
                <a:latin typeface="Consolas" panose="020B0609020204030204" pitchFamily="49" charset="0"/>
              </a:rPr>
              <a:t>( double r, double theta, double phi );</a:t>
            </a:r>
          </a:p>
          <a:p>
            <a:pPr marL="57150" indent="0">
              <a:buNone/>
            </a:pPr>
            <a:r>
              <a:rPr lang="en-US" sz="1350" dirty="0">
                <a:latin typeface="Consolas" panose="020B0609020204030204" pitchFamily="49" charset="0"/>
              </a:rPr>
              <a:t>};</a:t>
            </a:r>
          </a:p>
        </p:txBody>
      </p:sp>
      <p:pic>
        <p:nvPicPr>
          <p:cNvPr id="11" name="Audio 10">
            <a:hlinkClick r:id="" action="ppaction://media"/>
            <a:extLst>
              <a:ext uri="{FF2B5EF4-FFF2-40B4-BE49-F238E27FC236}">
                <a16:creationId xmlns:a16="http://schemas.microsoft.com/office/drawing/2014/main" id="{6A00C84C-F0B2-4385-8D07-28E6B06CE49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50339561"/>
      </p:ext>
    </p:extLst>
  </p:cSld>
  <p:clrMapOvr>
    <a:masterClrMapping/>
  </p:clrMapOvr>
  <mc:AlternateContent xmlns:mc="http://schemas.openxmlformats.org/markup-compatibility/2006">
    <mc:Choice xmlns:p14="http://schemas.microsoft.com/office/powerpoint/2010/main" Requires="p14">
      <p:transition spd="slow" p14:dur="2000" advTm="41617"/>
    </mc:Choice>
    <mc:Fallback>
      <p:transition spd="slow" advTm="41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Our implementation</a:t>
            </a:r>
          </a:p>
        </p:txBody>
      </p:sp>
      <p:sp>
        <p:nvSpPr>
          <p:cNvPr id="8" name="Content Placeholder 2">
            <a:extLst>
              <a:ext uri="{FF2B5EF4-FFF2-40B4-BE49-F238E27FC236}">
                <a16:creationId xmlns:a16="http://schemas.microsoft.com/office/drawing/2014/main" id="{3B43F8D7-9747-480A-A466-6DF752AB96C2}"/>
              </a:ext>
            </a:extLst>
          </p:cNvPr>
          <p:cNvSpPr txBox="1">
            <a:spLocks/>
          </p:cNvSpPr>
          <p:nvPr/>
        </p:nvSpPr>
        <p:spPr bwMode="auto">
          <a:xfrm>
            <a:off x="601216" y="1340768"/>
            <a:ext cx="807524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Font typeface="Arial" panose="020B0604020202020204" pitchFamily="34" charset="0"/>
              <a:buNone/>
            </a:pPr>
            <a:r>
              <a:rPr lang="en-US" sz="1600" dirty="0">
                <a:latin typeface="Consolas" panose="020B0609020204030204" pitchFamily="49" charset="0"/>
              </a:rPr>
              <a:t>double Vector_3d::r() const {</a:t>
            </a:r>
          </a:p>
          <a:p>
            <a:pPr marL="57150" indent="0">
              <a:buFont typeface="Arial" panose="020B0604020202020204" pitchFamily="34" charset="0"/>
              <a:buNone/>
            </a:pPr>
            <a:r>
              <a:rPr lang="en-US" sz="1600" dirty="0">
                <a:latin typeface="Consolas" panose="020B0609020204030204" pitchFamily="49" charset="0"/>
              </a:rPr>
              <a:t>    return std::sqrt( x()*x() + y()*y() + z()*z() );</a:t>
            </a:r>
          </a:p>
          <a:p>
            <a:pPr marL="57150" indent="0">
              <a:buFont typeface="Arial" panose="020B0604020202020204" pitchFamily="34" charset="0"/>
              <a:buNone/>
            </a:pPr>
            <a:r>
              <a:rPr lang="en-US" sz="1600" dirty="0">
                <a:latin typeface="Consolas" panose="020B0609020204030204" pitchFamily="49" charset="0"/>
              </a:rPr>
              <a:t>}</a:t>
            </a:r>
          </a:p>
          <a:p>
            <a:pPr marL="57150" indent="0">
              <a:buFont typeface="Arial" panose="020B0604020202020204" pitchFamily="34" charset="0"/>
              <a:buNone/>
            </a:pPr>
            <a:endParaRPr lang="en-US" sz="1600" dirty="0">
              <a:latin typeface="Consolas" panose="020B0609020204030204" pitchFamily="49" charset="0"/>
            </a:endParaRPr>
          </a:p>
          <a:p>
            <a:pPr marL="57150" indent="0">
              <a:buFont typeface="Arial" panose="020B0604020202020204" pitchFamily="34" charset="0"/>
              <a:buNone/>
            </a:pPr>
            <a:r>
              <a:rPr lang="en-US" sz="1600" dirty="0">
                <a:latin typeface="Consolas" panose="020B0609020204030204" pitchFamily="49" charset="0"/>
              </a:rPr>
              <a:t>double Vector_3d::theta() const {</a:t>
            </a:r>
          </a:p>
          <a:p>
            <a:pPr marL="57150" indent="0">
              <a:buFont typeface="Arial" panose="020B0604020202020204" pitchFamily="34" charset="0"/>
              <a:buNone/>
            </a:pPr>
            <a:r>
              <a:rPr lang="en-US" sz="1600" dirty="0">
                <a:latin typeface="Consolas" panose="020B0609020204030204" pitchFamily="49" charset="0"/>
              </a:rPr>
              <a:t>    return std::</a:t>
            </a:r>
            <a:r>
              <a:rPr lang="en-US" sz="1600" dirty="0" err="1">
                <a:latin typeface="Consolas" panose="020B0609020204030204" pitchFamily="49" charset="0"/>
              </a:rPr>
              <a:t>acos</a:t>
            </a:r>
            <a:r>
              <a:rPr lang="en-US" sz="1600" dirty="0">
                <a:latin typeface="Consolas" panose="020B0609020204030204" pitchFamily="49" charset="0"/>
              </a:rPr>
              <a:t>( z()/r() );</a:t>
            </a:r>
          </a:p>
          <a:p>
            <a:pPr marL="57150" indent="0">
              <a:buFont typeface="Arial" panose="020B0604020202020204" pitchFamily="34" charset="0"/>
              <a:buNone/>
            </a:pPr>
            <a:r>
              <a:rPr lang="en-US" sz="1600" dirty="0">
                <a:latin typeface="Consolas" panose="020B0609020204030204" pitchFamily="49" charset="0"/>
              </a:rPr>
              <a:t>}</a:t>
            </a:r>
          </a:p>
          <a:p>
            <a:pPr marL="57150" indent="0">
              <a:buFont typeface="Arial" panose="020B0604020202020204" pitchFamily="34" charset="0"/>
              <a:buNone/>
            </a:pPr>
            <a:endParaRPr lang="en-US" sz="1600" dirty="0">
              <a:latin typeface="Consolas" panose="020B0609020204030204" pitchFamily="49" charset="0"/>
            </a:endParaRPr>
          </a:p>
          <a:p>
            <a:pPr marL="57150" indent="0">
              <a:buFont typeface="Arial" panose="020B0604020202020204" pitchFamily="34" charset="0"/>
              <a:buNone/>
            </a:pPr>
            <a:r>
              <a:rPr lang="en-US" sz="1600" dirty="0">
                <a:latin typeface="Consolas" panose="020B0609020204030204" pitchFamily="49" charset="0"/>
              </a:rPr>
              <a:t>double Vector_3d::phi() const {</a:t>
            </a:r>
          </a:p>
          <a:p>
            <a:pPr marL="57150" indent="0">
              <a:buFont typeface="Arial" panose="020B0604020202020204" pitchFamily="34" charset="0"/>
              <a:buNone/>
            </a:pPr>
            <a:r>
              <a:rPr lang="en-US" sz="1600" dirty="0">
                <a:latin typeface="Consolas" panose="020B0609020204030204" pitchFamily="49" charset="0"/>
              </a:rPr>
              <a:t>    return std::atan2( y(), x() );</a:t>
            </a:r>
          </a:p>
          <a:p>
            <a:pPr marL="57150" indent="0">
              <a:buFont typeface="Arial" panose="020B0604020202020204" pitchFamily="34" charset="0"/>
              <a:buNone/>
            </a:pPr>
            <a:r>
              <a:rPr lang="en-US" sz="1600" dirty="0">
                <a:latin typeface="Consolas" panose="020B0609020204030204" pitchFamily="49" charset="0"/>
              </a:rPr>
              <a:t>}</a:t>
            </a:r>
          </a:p>
          <a:p>
            <a:pPr marL="57150" indent="0">
              <a:buFont typeface="Arial" panose="020B0604020202020204" pitchFamily="34" charset="0"/>
              <a:buNone/>
            </a:pPr>
            <a:endParaRPr lang="en-US" sz="1600" dirty="0">
              <a:latin typeface="Consolas" panose="020B0609020204030204" pitchFamily="49" charset="0"/>
            </a:endParaRPr>
          </a:p>
          <a:p>
            <a:pPr marL="57150" indent="0">
              <a:buFont typeface="Arial" panose="020B0604020202020204" pitchFamily="34" charset="0"/>
              <a:buNone/>
            </a:pPr>
            <a:r>
              <a:rPr lang="en-US" sz="1600" dirty="0">
                <a:latin typeface="Consolas" panose="020B0609020204030204" pitchFamily="49" charset="0"/>
              </a:rPr>
              <a:t>void Vector_3d::</a:t>
            </a:r>
            <a:r>
              <a:rPr lang="en-US" sz="1600" dirty="0" err="1">
                <a:latin typeface="Consolas" panose="020B0609020204030204" pitchFamily="49" charset="0"/>
              </a:rPr>
              <a:t>to_rect</a:t>
            </a:r>
            <a:r>
              <a:rPr lang="en-US" sz="1600" dirty="0">
                <a:latin typeface="Consolas" panose="020B0609020204030204" pitchFamily="49" charset="0"/>
              </a:rPr>
              <a:t>( double r, double theta, double phi ) {</a:t>
            </a:r>
          </a:p>
          <a:p>
            <a:pPr marL="57150" indent="0">
              <a:buFont typeface="Arial" panose="020B0604020202020204" pitchFamily="34" charset="0"/>
              <a:buNone/>
            </a:pPr>
            <a:r>
              <a:rPr lang="en-US" sz="1600" dirty="0">
                <a:latin typeface="Consolas" panose="020B0609020204030204" pitchFamily="49" charset="0"/>
              </a:rPr>
              <a:t>    x_ = r*std::sin( theta )*std::cos( phi );</a:t>
            </a:r>
          </a:p>
          <a:p>
            <a:pPr marL="57150" indent="0">
              <a:buFont typeface="Arial" panose="020B0604020202020204" pitchFamily="34" charset="0"/>
              <a:buNone/>
            </a:pPr>
            <a:r>
              <a:rPr lang="en-US" sz="1600" dirty="0">
                <a:latin typeface="Consolas" panose="020B0609020204030204" pitchFamily="49" charset="0"/>
              </a:rPr>
              <a:t>    y_ = r*std::sin( theta )*std::sin( phi );</a:t>
            </a:r>
          </a:p>
          <a:p>
            <a:pPr marL="57150" indent="0">
              <a:buFont typeface="Arial" panose="020B0604020202020204" pitchFamily="34" charset="0"/>
              <a:buNone/>
            </a:pPr>
            <a:r>
              <a:rPr lang="en-US" sz="1600" dirty="0">
                <a:latin typeface="Consolas" panose="020B0609020204030204" pitchFamily="49" charset="0"/>
              </a:rPr>
              <a:t>    z_ = r*std::cos( theta );</a:t>
            </a:r>
          </a:p>
          <a:p>
            <a:pPr marL="57150" indent="0">
              <a:buFont typeface="Arial" panose="020B0604020202020204" pitchFamily="34" charset="0"/>
              <a:buNone/>
            </a:pPr>
            <a:r>
              <a:rPr lang="en-US" sz="1600" dirty="0">
                <a:latin typeface="Consolas" panose="020B0609020204030204" pitchFamily="49" charset="0"/>
              </a:rPr>
              <a:t>}</a:t>
            </a:r>
          </a:p>
          <a:p>
            <a:pPr marL="57150" indent="0">
              <a:buFont typeface="Arial" panose="020B0604020202020204" pitchFamily="34" charset="0"/>
              <a:buNone/>
            </a:pPr>
            <a:endParaRPr lang="en-US" sz="1600" dirty="0">
              <a:latin typeface="Consolas" panose="020B0609020204030204" pitchFamily="49" charset="0"/>
            </a:endParaRPr>
          </a:p>
        </p:txBody>
      </p:sp>
      <p:pic>
        <p:nvPicPr>
          <p:cNvPr id="14" name="Audio 13">
            <a:hlinkClick r:id="" action="ppaction://media"/>
            <a:extLst>
              <a:ext uri="{FF2B5EF4-FFF2-40B4-BE49-F238E27FC236}">
                <a16:creationId xmlns:a16="http://schemas.microsoft.com/office/drawing/2014/main" id="{74CD49B2-4DF4-4BA9-ACE4-86EE74441E5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539541120"/>
      </p:ext>
    </p:extLst>
  </p:cSld>
  <p:clrMapOvr>
    <a:masterClrMapping/>
  </p:clrMapOvr>
  <mc:AlternateContent xmlns:mc="http://schemas.openxmlformats.org/markup-compatibility/2006">
    <mc:Choice xmlns:p14="http://schemas.microsoft.com/office/powerpoint/2010/main" Requires="p14">
      <p:transition spd="slow" p14:dur="2000" advTm="45262"/>
    </mc:Choice>
    <mc:Fallback>
      <p:transition spd="slow" advTm="45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Our implementation</a:t>
            </a:r>
          </a:p>
        </p:txBody>
      </p:sp>
      <p:sp>
        <p:nvSpPr>
          <p:cNvPr id="6" name="Content Placeholder 2">
            <a:extLst>
              <a:ext uri="{FF2B5EF4-FFF2-40B4-BE49-F238E27FC236}">
                <a16:creationId xmlns:a16="http://schemas.microsoft.com/office/drawing/2014/main" id="{0A7F59F5-B08F-4A4D-8C46-D9DB7A5A3DB2}"/>
              </a:ext>
            </a:extLst>
          </p:cNvPr>
          <p:cNvSpPr txBox="1">
            <a:spLocks/>
          </p:cNvSpPr>
          <p:nvPr/>
        </p:nvSpPr>
        <p:spPr bwMode="auto">
          <a:xfrm>
            <a:off x="1691680" y="1472219"/>
            <a:ext cx="6048672" cy="39135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Font typeface="Arial" panose="020B0604020202020204" pitchFamily="34" charset="0"/>
              <a:buNone/>
            </a:pPr>
            <a:r>
              <a:rPr lang="en-US" sz="1600" dirty="0">
                <a:latin typeface="Consolas" panose="020B0609020204030204" pitchFamily="49" charset="0"/>
              </a:rPr>
              <a:t>void Vector_3d::r( double </a:t>
            </a:r>
            <a:r>
              <a:rPr lang="en-US" sz="1600" dirty="0" err="1">
                <a:latin typeface="Consolas" panose="020B0609020204030204" pitchFamily="49" charset="0"/>
              </a:rPr>
              <a:t>new_r</a:t>
            </a:r>
            <a:r>
              <a:rPr lang="en-US" sz="1600" dirty="0">
                <a:latin typeface="Consolas" panose="020B0609020204030204" pitchFamily="49" charset="0"/>
              </a:rPr>
              <a:t> ) const {</a:t>
            </a:r>
          </a:p>
          <a:p>
            <a:pPr marL="57150" indent="0">
              <a:buFont typeface="Arial" panose="020B0604020202020204" pitchFamily="34" charset="0"/>
              <a:buNone/>
            </a:pPr>
            <a:r>
              <a:rPr lang="en-US" sz="1600" dirty="0">
                <a:latin typeface="Consolas" panose="020B0609020204030204" pitchFamily="49" charset="0"/>
              </a:rPr>
              <a:t>    </a:t>
            </a:r>
            <a:r>
              <a:rPr lang="en-US" sz="1600" dirty="0" err="1">
                <a:latin typeface="Consolas" panose="020B0609020204030204" pitchFamily="49" charset="0"/>
              </a:rPr>
              <a:t>to_rect</a:t>
            </a:r>
            <a:r>
              <a:rPr lang="en-US" sz="1600" dirty="0">
                <a:latin typeface="Consolas" panose="020B0609020204030204" pitchFamily="49" charset="0"/>
              </a:rPr>
              <a:t>( </a:t>
            </a:r>
            <a:r>
              <a:rPr lang="en-US" sz="1600" dirty="0" err="1">
                <a:latin typeface="Consolas" panose="020B0609020204030204" pitchFamily="49" charset="0"/>
              </a:rPr>
              <a:t>new_r</a:t>
            </a:r>
            <a:r>
              <a:rPr lang="en-US" sz="1600" dirty="0">
                <a:latin typeface="Consolas" panose="020B0609020204030204" pitchFamily="49" charset="0"/>
              </a:rPr>
              <a:t>, theta(), phi() );</a:t>
            </a:r>
          </a:p>
          <a:p>
            <a:pPr marL="57150" indent="0">
              <a:buFont typeface="Arial" panose="020B0604020202020204" pitchFamily="34" charset="0"/>
              <a:buNone/>
            </a:pPr>
            <a:r>
              <a:rPr lang="en-US" sz="1600" dirty="0">
                <a:latin typeface="Consolas" panose="020B0609020204030204" pitchFamily="49" charset="0"/>
              </a:rPr>
              <a:t>}</a:t>
            </a:r>
          </a:p>
          <a:p>
            <a:pPr marL="57150" indent="0">
              <a:buFont typeface="Arial" panose="020B0604020202020204" pitchFamily="34" charset="0"/>
              <a:buNone/>
            </a:pPr>
            <a:endParaRPr lang="en-US" sz="1600" dirty="0">
              <a:latin typeface="Consolas" panose="020B0609020204030204" pitchFamily="49" charset="0"/>
            </a:endParaRPr>
          </a:p>
          <a:p>
            <a:pPr marL="57150" indent="0">
              <a:buFont typeface="Arial" panose="020B0604020202020204" pitchFamily="34" charset="0"/>
              <a:buNone/>
            </a:pPr>
            <a:r>
              <a:rPr lang="en-US" sz="1600" dirty="0">
                <a:latin typeface="Consolas" panose="020B0609020204030204" pitchFamily="49" charset="0"/>
              </a:rPr>
              <a:t>void Vector_3d::theta( double </a:t>
            </a:r>
            <a:r>
              <a:rPr lang="en-US" sz="1600" dirty="0" err="1">
                <a:latin typeface="Consolas" panose="020B0609020204030204" pitchFamily="49" charset="0"/>
              </a:rPr>
              <a:t>new_theta</a:t>
            </a:r>
            <a:r>
              <a:rPr lang="en-US" sz="1600" dirty="0">
                <a:latin typeface="Consolas" panose="020B0609020204030204" pitchFamily="49" charset="0"/>
              </a:rPr>
              <a:t> ) const {</a:t>
            </a:r>
          </a:p>
          <a:p>
            <a:pPr marL="57150" indent="0">
              <a:buFont typeface="Arial" panose="020B0604020202020204" pitchFamily="34" charset="0"/>
              <a:buNone/>
            </a:pPr>
            <a:r>
              <a:rPr lang="en-US" sz="1600" dirty="0">
                <a:latin typeface="Consolas" panose="020B0609020204030204" pitchFamily="49" charset="0"/>
              </a:rPr>
              <a:t>    </a:t>
            </a:r>
            <a:r>
              <a:rPr lang="en-US" sz="1600" dirty="0" err="1">
                <a:latin typeface="Consolas" panose="020B0609020204030204" pitchFamily="49" charset="0"/>
              </a:rPr>
              <a:t>to_rect</a:t>
            </a:r>
            <a:r>
              <a:rPr lang="en-US" sz="1600" dirty="0">
                <a:latin typeface="Consolas" panose="020B0609020204030204" pitchFamily="49" charset="0"/>
              </a:rPr>
              <a:t>( r(), </a:t>
            </a:r>
            <a:r>
              <a:rPr lang="en-US" sz="1600" dirty="0" err="1">
                <a:latin typeface="Consolas" panose="020B0609020204030204" pitchFamily="49" charset="0"/>
              </a:rPr>
              <a:t>new_theta</a:t>
            </a:r>
            <a:r>
              <a:rPr lang="en-US" sz="1600" dirty="0">
                <a:latin typeface="Consolas" panose="020B0609020204030204" pitchFamily="49" charset="0"/>
              </a:rPr>
              <a:t>, phi() );</a:t>
            </a:r>
          </a:p>
          <a:p>
            <a:pPr marL="57150" indent="0">
              <a:buFont typeface="Arial" panose="020B0604020202020204" pitchFamily="34" charset="0"/>
              <a:buNone/>
            </a:pPr>
            <a:r>
              <a:rPr lang="en-US" sz="1600" dirty="0">
                <a:latin typeface="Consolas" panose="020B0609020204030204" pitchFamily="49" charset="0"/>
              </a:rPr>
              <a:t>}</a:t>
            </a:r>
          </a:p>
          <a:p>
            <a:pPr marL="57150" indent="0">
              <a:buFont typeface="Arial" panose="020B0604020202020204" pitchFamily="34" charset="0"/>
              <a:buNone/>
            </a:pPr>
            <a:endParaRPr lang="en-US" sz="1600" dirty="0">
              <a:latin typeface="Consolas" panose="020B0609020204030204" pitchFamily="49" charset="0"/>
            </a:endParaRPr>
          </a:p>
          <a:p>
            <a:pPr marL="57150" indent="0">
              <a:buFont typeface="Arial" panose="020B0604020202020204" pitchFamily="34" charset="0"/>
              <a:buNone/>
            </a:pPr>
            <a:r>
              <a:rPr lang="en-US" sz="1600" dirty="0">
                <a:latin typeface="Consolas" panose="020B0609020204030204" pitchFamily="49" charset="0"/>
              </a:rPr>
              <a:t>void Vector_3d::phi( double </a:t>
            </a:r>
            <a:r>
              <a:rPr lang="en-US" sz="1600" dirty="0" err="1">
                <a:latin typeface="Consolas" panose="020B0609020204030204" pitchFamily="49" charset="0"/>
              </a:rPr>
              <a:t>new_phi</a:t>
            </a:r>
            <a:r>
              <a:rPr lang="en-US" sz="1600" dirty="0">
                <a:latin typeface="Consolas" panose="020B0609020204030204" pitchFamily="49" charset="0"/>
              </a:rPr>
              <a:t> ) const {</a:t>
            </a:r>
          </a:p>
          <a:p>
            <a:pPr marL="57150" indent="0">
              <a:buFont typeface="Arial" panose="020B0604020202020204" pitchFamily="34" charset="0"/>
              <a:buNone/>
            </a:pPr>
            <a:r>
              <a:rPr lang="en-US" sz="1600" dirty="0">
                <a:latin typeface="Consolas" panose="020B0609020204030204" pitchFamily="49" charset="0"/>
              </a:rPr>
              <a:t>    </a:t>
            </a:r>
            <a:r>
              <a:rPr lang="en-US" sz="1600" dirty="0" err="1">
                <a:latin typeface="Consolas" panose="020B0609020204030204" pitchFamily="49" charset="0"/>
              </a:rPr>
              <a:t>to_rect</a:t>
            </a:r>
            <a:r>
              <a:rPr lang="en-US" sz="1600" dirty="0">
                <a:latin typeface="Consolas" panose="020B0609020204030204" pitchFamily="49" charset="0"/>
              </a:rPr>
              <a:t>( r(), theta(), </a:t>
            </a:r>
            <a:r>
              <a:rPr lang="en-US" sz="1600" dirty="0" err="1">
                <a:latin typeface="Consolas" panose="020B0609020204030204" pitchFamily="49" charset="0"/>
              </a:rPr>
              <a:t>new_phi</a:t>
            </a:r>
            <a:r>
              <a:rPr lang="en-US" sz="1600" dirty="0">
                <a:latin typeface="Consolas" panose="020B0609020204030204" pitchFamily="49" charset="0"/>
              </a:rPr>
              <a:t> );</a:t>
            </a:r>
          </a:p>
          <a:p>
            <a:pPr marL="57150" indent="0">
              <a:buFont typeface="Arial" panose="020B0604020202020204" pitchFamily="34" charset="0"/>
              <a:buNone/>
            </a:pPr>
            <a:r>
              <a:rPr lang="en-US" sz="1600" dirty="0">
                <a:latin typeface="Consolas" panose="020B0609020204030204" pitchFamily="49" charset="0"/>
              </a:rPr>
              <a:t>}</a:t>
            </a:r>
          </a:p>
        </p:txBody>
      </p:sp>
      <p:pic>
        <p:nvPicPr>
          <p:cNvPr id="11" name="Audio 10">
            <a:hlinkClick r:id="" action="ppaction://media"/>
            <a:extLst>
              <a:ext uri="{FF2B5EF4-FFF2-40B4-BE49-F238E27FC236}">
                <a16:creationId xmlns:a16="http://schemas.microsoft.com/office/drawing/2014/main" id="{7E423187-30B0-4D06-AB49-73FEA06F281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382277043"/>
      </p:ext>
    </p:extLst>
  </p:cSld>
  <p:clrMapOvr>
    <a:masterClrMapping/>
  </p:clrMapOvr>
  <mc:AlternateContent xmlns:mc="http://schemas.openxmlformats.org/markup-compatibility/2006">
    <mc:Choice xmlns:p14="http://schemas.microsoft.com/office/powerpoint/2010/main" Requires="p14">
      <p:transition spd="slow" p14:dur="2000" advTm="28220"/>
    </mc:Choice>
    <mc:Fallback>
      <p:transition spd="slow" advTm="28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Private member variables</a:t>
            </a:r>
          </a:p>
        </p:txBody>
      </p:sp>
      <p:sp>
        <p:nvSpPr>
          <p:cNvPr id="3" name="Content Placeholder 2"/>
          <p:cNvSpPr>
            <a:spLocks noGrp="1"/>
          </p:cNvSpPr>
          <p:nvPr>
            <p:ph idx="1"/>
          </p:nvPr>
        </p:nvSpPr>
        <p:spPr/>
        <p:txBody>
          <a:bodyPr/>
          <a:lstStyle/>
          <a:p>
            <a:r>
              <a:rPr lang="en-US" dirty="0"/>
              <a:t>Now, your 3-dimensional vector class is being used;</a:t>
            </a:r>
          </a:p>
          <a:p>
            <a:pPr marL="0" indent="0">
              <a:buNone/>
            </a:pPr>
            <a:r>
              <a:rPr lang="en-US" dirty="0"/>
              <a:t>	however, more and more calculations simply require the 	spherical coordinates and not the rectangular coordinates</a:t>
            </a:r>
          </a:p>
          <a:p>
            <a:pPr lvl="1"/>
            <a:endParaRPr lang="en-US" dirty="0"/>
          </a:p>
          <a:p>
            <a:r>
              <a:rPr lang="en-US" dirty="0"/>
              <a:t>If the member variables were public, there is nothing you could do…</a:t>
            </a:r>
          </a:p>
          <a:p>
            <a:pPr lvl="1"/>
            <a:r>
              <a:rPr lang="en-US" dirty="0"/>
              <a:t>However, if they’re private, just change them and</a:t>
            </a:r>
            <a:br>
              <a:rPr lang="en-US" dirty="0"/>
            </a:br>
            <a:r>
              <a:rPr lang="en-US" dirty="0"/>
              <a:t>rewrite the corresponding member functions</a:t>
            </a:r>
          </a:p>
          <a:p>
            <a:pPr lvl="2"/>
            <a:r>
              <a:rPr lang="en-US" dirty="0"/>
              <a:t>From a compilation point-of-view,</a:t>
            </a:r>
            <a:br>
              <a:rPr lang="en-US" dirty="0"/>
            </a:br>
            <a:r>
              <a:rPr lang="en-US" dirty="0"/>
              <a:t>	no one will note the difference</a:t>
            </a:r>
          </a:p>
        </p:txBody>
      </p:sp>
      <p:pic>
        <p:nvPicPr>
          <p:cNvPr id="13" name="Audio 12">
            <a:hlinkClick r:id="" action="ppaction://media"/>
            <a:extLst>
              <a:ext uri="{FF2B5EF4-FFF2-40B4-BE49-F238E27FC236}">
                <a16:creationId xmlns:a16="http://schemas.microsoft.com/office/drawing/2014/main" id="{9A483658-1759-49CE-8B57-86D3277F6C7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5170647"/>
      </p:ext>
    </p:extLst>
  </p:cSld>
  <p:clrMapOvr>
    <a:masterClrMapping/>
  </p:clrMapOvr>
  <mc:AlternateContent xmlns:mc="http://schemas.openxmlformats.org/markup-compatibility/2006">
    <mc:Choice xmlns:p14="http://schemas.microsoft.com/office/powerpoint/2010/main" Requires="p14">
      <p:transition spd="slow" p14:dur="2000" advTm="54944"/>
    </mc:Choice>
    <mc:Fallback>
      <p:transition spd="slow" advTm="54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Our implementation</a:t>
            </a:r>
          </a:p>
        </p:txBody>
      </p:sp>
      <p:sp>
        <p:nvSpPr>
          <p:cNvPr id="3" name="Content Placeholder 2"/>
          <p:cNvSpPr>
            <a:spLocks noGrp="1"/>
          </p:cNvSpPr>
          <p:nvPr>
            <p:ph idx="1"/>
          </p:nvPr>
        </p:nvSpPr>
        <p:spPr>
          <a:xfrm>
            <a:off x="487872" y="692696"/>
            <a:ext cx="6604407" cy="4525963"/>
          </a:xfrm>
        </p:spPr>
        <p:txBody>
          <a:bodyPr>
            <a:noAutofit/>
          </a:bodyPr>
          <a:lstStyle/>
          <a:p>
            <a:pPr marL="57150" indent="0">
              <a:buNone/>
            </a:pPr>
            <a:r>
              <a:rPr lang="en-US" sz="1350" dirty="0">
                <a:latin typeface="Consolas" panose="020B0609020204030204" pitchFamily="49" charset="0"/>
              </a:rPr>
              <a:t>class Vector_3d {</a:t>
            </a:r>
          </a:p>
          <a:p>
            <a:pPr marL="57150" indent="0">
              <a:buNone/>
            </a:pPr>
            <a:r>
              <a:rPr lang="en-US" sz="1350" dirty="0">
                <a:latin typeface="Consolas" panose="020B0609020204030204" pitchFamily="49" charset="0"/>
              </a:rPr>
              <a:t>    public:</a:t>
            </a:r>
          </a:p>
          <a:p>
            <a:pPr marL="57150" indent="0">
              <a:buNone/>
            </a:pPr>
            <a:r>
              <a:rPr lang="en-US" sz="1350" dirty="0">
                <a:latin typeface="Consolas" panose="020B0609020204030204" pitchFamily="49" charset="0"/>
              </a:rPr>
              <a:t>        Vector_3d( double </a:t>
            </a:r>
            <a:r>
              <a:rPr lang="en-US" sz="1350" dirty="0" err="1">
                <a:latin typeface="Consolas" panose="020B0609020204030204" pitchFamily="49" charset="0"/>
              </a:rPr>
              <a:t>new_x</a:t>
            </a:r>
            <a:r>
              <a:rPr lang="en-US" sz="1350" dirty="0">
                <a:latin typeface="Consolas" panose="020B0609020204030204" pitchFamily="49" charset="0"/>
              </a:rPr>
              <a:t> = 0.0,</a:t>
            </a:r>
          </a:p>
          <a:p>
            <a:pPr marL="57150" indent="0">
              <a:buNone/>
            </a:pPr>
            <a:r>
              <a:rPr lang="en-US" sz="1350" dirty="0">
                <a:latin typeface="Consolas" panose="020B0609020204030204" pitchFamily="49" charset="0"/>
              </a:rPr>
              <a:t>                   double </a:t>
            </a:r>
            <a:r>
              <a:rPr lang="en-US" sz="1350" dirty="0" err="1">
                <a:latin typeface="Consolas" panose="020B0609020204030204" pitchFamily="49" charset="0"/>
              </a:rPr>
              <a:t>new_y</a:t>
            </a:r>
            <a:r>
              <a:rPr lang="en-US" sz="1350" dirty="0">
                <a:latin typeface="Consolas" panose="020B0609020204030204" pitchFamily="49" charset="0"/>
              </a:rPr>
              <a:t> = 0.0,</a:t>
            </a:r>
          </a:p>
          <a:p>
            <a:pPr marL="57150" indent="0">
              <a:buNone/>
            </a:pPr>
            <a:r>
              <a:rPr lang="en-US" sz="1350" dirty="0">
                <a:latin typeface="Consolas" panose="020B0609020204030204" pitchFamily="49" charset="0"/>
              </a:rPr>
              <a:t>                   double </a:t>
            </a:r>
            <a:r>
              <a:rPr lang="en-US" sz="1350" dirty="0" err="1">
                <a:latin typeface="Consolas" panose="020B0609020204030204" pitchFamily="49" charset="0"/>
              </a:rPr>
              <a:t>new_z</a:t>
            </a:r>
            <a:r>
              <a:rPr lang="en-US" sz="1350" dirty="0">
                <a:latin typeface="Consolas" panose="020B0609020204030204" pitchFamily="49" charset="0"/>
              </a:rPr>
              <a:t> = 0.0 );</a:t>
            </a:r>
            <a:br>
              <a:rPr lang="en-US" sz="1350" dirty="0">
                <a:latin typeface="Consolas" panose="020B0609020204030204" pitchFamily="49" charset="0"/>
              </a:rPr>
            </a:br>
            <a:r>
              <a:rPr lang="en-US" sz="1350" dirty="0">
                <a:latin typeface="Consolas" panose="020B0609020204030204" pitchFamily="49" charset="0"/>
              </a:rPr>
              <a:t>        double x() const;</a:t>
            </a:r>
          </a:p>
          <a:p>
            <a:pPr marL="57150" indent="0">
              <a:buNone/>
            </a:pPr>
            <a:r>
              <a:rPr lang="en-US" sz="1350" dirty="0">
                <a:latin typeface="Consolas" panose="020B0609020204030204" pitchFamily="49" charset="0"/>
              </a:rPr>
              <a:t>        double y() const;</a:t>
            </a:r>
          </a:p>
          <a:p>
            <a:pPr marL="57150" indent="0">
              <a:buNone/>
            </a:pPr>
            <a:r>
              <a:rPr lang="en-US" sz="1350" dirty="0">
                <a:latin typeface="Consolas" panose="020B0609020204030204" pitchFamily="49" charset="0"/>
              </a:rPr>
              <a:t>        double z() const;</a:t>
            </a:r>
          </a:p>
          <a:p>
            <a:pPr marL="57150" indent="0">
              <a:buNone/>
            </a:pPr>
            <a:r>
              <a:rPr lang="en-US" sz="1350" dirty="0">
                <a:latin typeface="Consolas" panose="020B0609020204030204" pitchFamily="49" charset="0"/>
              </a:rPr>
              <a:t>        double r() const;</a:t>
            </a:r>
          </a:p>
          <a:p>
            <a:pPr marL="57150" indent="0">
              <a:buNone/>
            </a:pPr>
            <a:r>
              <a:rPr lang="en-US" sz="1350" dirty="0">
                <a:latin typeface="Consolas" panose="020B0609020204030204" pitchFamily="49" charset="0"/>
              </a:rPr>
              <a:t>        double theta() const;</a:t>
            </a:r>
          </a:p>
          <a:p>
            <a:pPr marL="57150" indent="0">
              <a:buNone/>
            </a:pPr>
            <a:r>
              <a:rPr lang="en-US" sz="1350" dirty="0">
                <a:latin typeface="Consolas" panose="020B0609020204030204" pitchFamily="49" charset="0"/>
              </a:rPr>
              <a:t>        double phi() const;</a:t>
            </a:r>
          </a:p>
          <a:p>
            <a:pPr marL="57150" indent="0">
              <a:buNone/>
            </a:pPr>
            <a:endParaRPr lang="en-US" sz="1350" dirty="0">
              <a:latin typeface="Consolas" panose="020B0609020204030204" pitchFamily="49" charset="0"/>
            </a:endParaRPr>
          </a:p>
          <a:p>
            <a:pPr marL="57150" indent="0">
              <a:buNone/>
            </a:pPr>
            <a:r>
              <a:rPr lang="en-US" sz="1350" dirty="0">
                <a:latin typeface="Consolas" panose="020B0609020204030204" pitchFamily="49" charset="0"/>
              </a:rPr>
              <a:t>        void x( double </a:t>
            </a:r>
            <a:r>
              <a:rPr lang="en-US" sz="1350" dirty="0" err="1">
                <a:latin typeface="Consolas" panose="020B0609020204030204" pitchFamily="49" charset="0"/>
              </a:rPr>
              <a:t>new_x</a:t>
            </a:r>
            <a:r>
              <a:rPr lang="en-US" sz="1350" dirty="0">
                <a:latin typeface="Consolas" panose="020B0609020204030204" pitchFamily="49" charset="0"/>
              </a:rPr>
              <a:t> );</a:t>
            </a:r>
          </a:p>
          <a:p>
            <a:pPr marL="57150" indent="0">
              <a:buNone/>
            </a:pPr>
            <a:r>
              <a:rPr lang="en-US" sz="1350" dirty="0">
                <a:latin typeface="Consolas" panose="020B0609020204030204" pitchFamily="49" charset="0"/>
              </a:rPr>
              <a:t>        void y( double </a:t>
            </a:r>
            <a:r>
              <a:rPr lang="en-US" sz="1350" dirty="0" err="1">
                <a:latin typeface="Consolas" panose="020B0609020204030204" pitchFamily="49" charset="0"/>
              </a:rPr>
              <a:t>new_y</a:t>
            </a:r>
            <a:r>
              <a:rPr lang="en-US" sz="1350" dirty="0">
                <a:latin typeface="Consolas" panose="020B0609020204030204" pitchFamily="49" charset="0"/>
              </a:rPr>
              <a:t> );</a:t>
            </a:r>
          </a:p>
          <a:p>
            <a:pPr marL="57150" indent="0">
              <a:buNone/>
            </a:pPr>
            <a:r>
              <a:rPr lang="en-US" sz="1350" dirty="0">
                <a:latin typeface="Consolas" panose="020B0609020204030204" pitchFamily="49" charset="0"/>
              </a:rPr>
              <a:t>        void z( double </a:t>
            </a:r>
            <a:r>
              <a:rPr lang="en-US" sz="1350" dirty="0" err="1">
                <a:latin typeface="Consolas" panose="020B0609020204030204" pitchFamily="49" charset="0"/>
              </a:rPr>
              <a:t>new_z</a:t>
            </a:r>
            <a:r>
              <a:rPr lang="en-US" sz="1350" dirty="0">
                <a:latin typeface="Consolas" panose="020B0609020204030204" pitchFamily="49" charset="0"/>
              </a:rPr>
              <a:t> );</a:t>
            </a:r>
          </a:p>
          <a:p>
            <a:pPr marL="57150" indent="0">
              <a:buNone/>
            </a:pPr>
            <a:r>
              <a:rPr lang="en-US" sz="1350" dirty="0">
                <a:latin typeface="Consolas" panose="020B0609020204030204" pitchFamily="49" charset="0"/>
              </a:rPr>
              <a:t>        void r( double </a:t>
            </a:r>
            <a:r>
              <a:rPr lang="en-US" sz="1350" dirty="0" err="1">
                <a:latin typeface="Consolas" panose="020B0609020204030204" pitchFamily="49" charset="0"/>
              </a:rPr>
              <a:t>new_r</a:t>
            </a:r>
            <a:r>
              <a:rPr lang="en-US" sz="1350" dirty="0">
                <a:latin typeface="Consolas" panose="020B0609020204030204" pitchFamily="49" charset="0"/>
              </a:rPr>
              <a:t> );</a:t>
            </a:r>
          </a:p>
          <a:p>
            <a:pPr marL="57150" indent="0">
              <a:buNone/>
            </a:pPr>
            <a:r>
              <a:rPr lang="en-US" sz="1350" dirty="0">
                <a:latin typeface="Consolas" panose="020B0609020204030204" pitchFamily="49" charset="0"/>
              </a:rPr>
              <a:t>        void theta( double </a:t>
            </a:r>
            <a:r>
              <a:rPr lang="en-US" sz="1350" dirty="0" err="1">
                <a:latin typeface="Consolas" panose="020B0609020204030204" pitchFamily="49" charset="0"/>
              </a:rPr>
              <a:t>new_theta</a:t>
            </a:r>
            <a:r>
              <a:rPr lang="en-US" sz="1350" dirty="0">
                <a:latin typeface="Consolas" panose="020B0609020204030204" pitchFamily="49" charset="0"/>
              </a:rPr>
              <a:t> );</a:t>
            </a:r>
          </a:p>
          <a:p>
            <a:pPr marL="57150" indent="0">
              <a:buNone/>
            </a:pPr>
            <a:r>
              <a:rPr lang="en-US" sz="1350" dirty="0">
                <a:latin typeface="Consolas" panose="020B0609020204030204" pitchFamily="49" charset="0"/>
              </a:rPr>
              <a:t>        void phi( double </a:t>
            </a:r>
            <a:r>
              <a:rPr lang="en-US" sz="1350" dirty="0" err="1">
                <a:latin typeface="Consolas" panose="020B0609020204030204" pitchFamily="49" charset="0"/>
              </a:rPr>
              <a:t>new_phi</a:t>
            </a:r>
            <a:r>
              <a:rPr lang="en-US" sz="1350" dirty="0">
                <a:latin typeface="Consolas" panose="020B0609020204030204" pitchFamily="49" charset="0"/>
              </a:rPr>
              <a:t> );</a:t>
            </a:r>
          </a:p>
          <a:p>
            <a:pPr marL="57150" indent="0">
              <a:buNone/>
            </a:pPr>
            <a:r>
              <a:rPr lang="en-US" sz="1350" dirty="0">
                <a:latin typeface="Consolas" panose="020B0609020204030204" pitchFamily="49" charset="0"/>
              </a:rPr>
              <a:t>    private:</a:t>
            </a:r>
          </a:p>
          <a:p>
            <a:pPr marL="57150" indent="0">
              <a:buNone/>
            </a:pPr>
            <a:r>
              <a:rPr lang="en-US" sz="1350" dirty="0">
                <a:solidFill>
                  <a:srgbClr val="FF0000"/>
                </a:solidFill>
                <a:latin typeface="Consolas" panose="020B0609020204030204" pitchFamily="49" charset="0"/>
              </a:rPr>
              <a:t>        double r_;</a:t>
            </a:r>
          </a:p>
          <a:p>
            <a:pPr marL="57150" indent="0">
              <a:buNone/>
            </a:pPr>
            <a:r>
              <a:rPr lang="en-US" sz="1350" dirty="0">
                <a:solidFill>
                  <a:srgbClr val="FF0000"/>
                </a:solidFill>
                <a:latin typeface="Consolas" panose="020B0609020204030204" pitchFamily="49" charset="0"/>
              </a:rPr>
              <a:t>        double theta_;</a:t>
            </a:r>
          </a:p>
          <a:p>
            <a:pPr marL="57150" indent="0">
              <a:buNone/>
            </a:pPr>
            <a:r>
              <a:rPr lang="en-US" sz="1350" dirty="0">
                <a:solidFill>
                  <a:srgbClr val="FF0000"/>
                </a:solidFill>
                <a:latin typeface="Consolas" panose="020B0609020204030204" pitchFamily="49" charset="0"/>
              </a:rPr>
              <a:t>        double phi_;</a:t>
            </a:r>
          </a:p>
          <a:p>
            <a:pPr marL="57150" indent="0">
              <a:buNone/>
            </a:pPr>
            <a:r>
              <a:rPr lang="en-US" sz="1350" dirty="0">
                <a:solidFill>
                  <a:srgbClr val="FF0000"/>
                </a:solidFill>
                <a:latin typeface="Consolas" panose="020B0609020204030204" pitchFamily="49" charset="0"/>
              </a:rPr>
              <a:t>        void </a:t>
            </a:r>
            <a:r>
              <a:rPr lang="en-US" sz="1350" dirty="0" err="1">
                <a:solidFill>
                  <a:srgbClr val="FF0000"/>
                </a:solidFill>
                <a:latin typeface="Consolas" panose="020B0609020204030204" pitchFamily="49" charset="0"/>
              </a:rPr>
              <a:t>to_spherical</a:t>
            </a:r>
            <a:r>
              <a:rPr lang="en-US" sz="1350" dirty="0">
                <a:solidFill>
                  <a:srgbClr val="FF0000"/>
                </a:solidFill>
                <a:latin typeface="Consolas" panose="020B0609020204030204" pitchFamily="49" charset="0"/>
              </a:rPr>
              <a:t>( double x, double y, double z );</a:t>
            </a:r>
          </a:p>
          <a:p>
            <a:pPr marL="57150" indent="0">
              <a:buNone/>
            </a:pPr>
            <a:r>
              <a:rPr lang="en-US" sz="1350" dirty="0">
                <a:latin typeface="Consolas" panose="020B0609020204030204" pitchFamily="49" charset="0"/>
              </a:rPr>
              <a:t>};</a:t>
            </a:r>
          </a:p>
        </p:txBody>
      </p:sp>
      <p:pic>
        <p:nvPicPr>
          <p:cNvPr id="8" name="Audio 7">
            <a:hlinkClick r:id="" action="ppaction://media"/>
            <a:extLst>
              <a:ext uri="{FF2B5EF4-FFF2-40B4-BE49-F238E27FC236}">
                <a16:creationId xmlns:a16="http://schemas.microsoft.com/office/drawing/2014/main" id="{759BDB06-8585-448F-A2C7-5E378BC49AF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8725492"/>
      </p:ext>
    </p:extLst>
  </p:cSld>
  <p:clrMapOvr>
    <a:masterClrMapping/>
  </p:clrMapOvr>
  <mc:AlternateContent xmlns:mc="http://schemas.openxmlformats.org/markup-compatibility/2006">
    <mc:Choice xmlns:p14="http://schemas.microsoft.com/office/powerpoint/2010/main" Requires="p14">
      <p:transition spd="slow" p14:dur="2000" advTm="31401"/>
    </mc:Choice>
    <mc:Fallback>
      <p:transition spd="slow" advTm="31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Our implementation</a:t>
            </a:r>
          </a:p>
        </p:txBody>
      </p:sp>
      <p:sp>
        <p:nvSpPr>
          <p:cNvPr id="3" name="Content Placeholder 2"/>
          <p:cNvSpPr>
            <a:spLocks noGrp="1"/>
          </p:cNvSpPr>
          <p:nvPr>
            <p:ph idx="1"/>
          </p:nvPr>
        </p:nvSpPr>
        <p:spPr>
          <a:xfrm>
            <a:off x="457200" y="1135285"/>
            <a:ext cx="8003232" cy="4525963"/>
          </a:xfrm>
        </p:spPr>
        <p:txBody>
          <a:bodyPr>
            <a:noAutofit/>
          </a:bodyPr>
          <a:lstStyle/>
          <a:p>
            <a:pPr marL="57150" indent="0">
              <a:buNone/>
            </a:pPr>
            <a:r>
              <a:rPr lang="en-US" sz="1600" dirty="0">
                <a:latin typeface="Consolas" panose="020B0609020204030204" pitchFamily="49" charset="0"/>
              </a:rPr>
              <a:t>Vector_3d::Vector_3d( double x, double y, double z ) {</a:t>
            </a:r>
          </a:p>
          <a:p>
            <a:pPr marL="57150" indent="0">
              <a:buNone/>
            </a:pPr>
            <a:r>
              <a:rPr lang="en-US" sz="1600" dirty="0">
                <a:latin typeface="Consolas" panose="020B0609020204030204" pitchFamily="49" charset="0"/>
              </a:rPr>
              <a:t>r_{ std::sqrt( x*x + y*y + z*z ) },</a:t>
            </a:r>
          </a:p>
          <a:p>
            <a:pPr marL="57150" indent="0">
              <a:buNone/>
            </a:pPr>
            <a:r>
              <a:rPr lang="en-US" sz="1600" dirty="0">
                <a:latin typeface="Consolas" panose="020B0609020204030204" pitchFamily="49" charset="0"/>
              </a:rPr>
              <a:t>theta_{ std::</a:t>
            </a:r>
            <a:r>
              <a:rPr lang="en-US" sz="1600" dirty="0" err="1">
                <a:latin typeface="Consolas" panose="020B0609020204030204" pitchFamily="49" charset="0"/>
              </a:rPr>
              <a:t>acos</a:t>
            </a:r>
            <a:r>
              <a:rPr lang="en-US" sz="1600" dirty="0">
                <a:latin typeface="Consolas" panose="020B0609020204030204" pitchFamily="49" charset="0"/>
              </a:rPr>
              <a:t>( z/r_ ) },</a:t>
            </a:r>
          </a:p>
          <a:p>
            <a:pPr marL="57150" indent="0">
              <a:buNone/>
            </a:pPr>
            <a:r>
              <a:rPr lang="en-US" sz="1600" dirty="0">
                <a:latin typeface="Consolas" panose="020B0609020204030204" pitchFamily="49" charset="0"/>
              </a:rPr>
              <a:t>phi_{ std::atan2( y, x ) } {</a:t>
            </a:r>
          </a:p>
          <a:p>
            <a:pPr marL="57150" indent="0">
              <a:buNone/>
            </a:pPr>
            <a:r>
              <a:rPr lang="en-US" sz="1600" dirty="0">
                <a:latin typeface="Consolas" panose="020B0609020204030204" pitchFamily="49" charset="0"/>
              </a:rPr>
              <a:t>    // Empty constructor</a:t>
            </a:r>
          </a:p>
          <a:p>
            <a:pPr marL="57150" indent="0">
              <a:buNone/>
            </a:pPr>
            <a:r>
              <a:rPr lang="en-US" sz="1600" dirty="0">
                <a:latin typeface="Consolas" panose="020B0609020204030204" pitchFamily="49" charset="0"/>
              </a:rPr>
              <a:t>}</a:t>
            </a:r>
          </a:p>
          <a:p>
            <a:pPr marL="57150" indent="0">
              <a:buNone/>
            </a:pPr>
            <a:endParaRPr lang="en-US" sz="1600" dirty="0">
              <a:latin typeface="Consolas" panose="020B0609020204030204" pitchFamily="49" charset="0"/>
            </a:endParaRPr>
          </a:p>
          <a:p>
            <a:pPr marL="57150" indent="0">
              <a:buFont typeface="Arial" panose="020B0604020202020204" pitchFamily="34" charset="0"/>
              <a:buNone/>
            </a:pPr>
            <a:r>
              <a:rPr lang="en-US" sz="1600" dirty="0">
                <a:latin typeface="Consolas" panose="020B0609020204030204" pitchFamily="49" charset="0"/>
              </a:rPr>
              <a:t>double Vector_3d::x() const {</a:t>
            </a:r>
          </a:p>
          <a:p>
            <a:pPr marL="57150" indent="0">
              <a:buFont typeface="Arial" panose="020B0604020202020204" pitchFamily="34" charset="0"/>
              <a:buNone/>
            </a:pPr>
            <a:r>
              <a:rPr lang="en-US" sz="1600" dirty="0">
                <a:latin typeface="Consolas" panose="020B0609020204030204" pitchFamily="49" charset="0"/>
              </a:rPr>
              <a:t>    return r_*std::sin( theta_ )*std::cos( phi_ );</a:t>
            </a:r>
          </a:p>
          <a:p>
            <a:pPr marL="57150" indent="0">
              <a:buFont typeface="Arial" panose="020B0604020202020204" pitchFamily="34" charset="0"/>
              <a:buNone/>
            </a:pPr>
            <a:r>
              <a:rPr lang="en-US" sz="1600" dirty="0">
                <a:latin typeface="Consolas" panose="020B0609020204030204" pitchFamily="49" charset="0"/>
              </a:rPr>
              <a:t>}</a:t>
            </a:r>
          </a:p>
          <a:p>
            <a:pPr marL="57150" indent="0">
              <a:buFont typeface="Arial" panose="020B0604020202020204" pitchFamily="34" charset="0"/>
              <a:buNone/>
            </a:pPr>
            <a:endParaRPr lang="en-US" sz="1600" dirty="0">
              <a:latin typeface="Consolas" panose="020B0609020204030204" pitchFamily="49" charset="0"/>
            </a:endParaRPr>
          </a:p>
          <a:p>
            <a:pPr marL="57150" indent="0">
              <a:buFont typeface="Arial" panose="020B0604020202020204" pitchFamily="34" charset="0"/>
              <a:buNone/>
            </a:pPr>
            <a:r>
              <a:rPr lang="en-US" sz="1600" dirty="0">
                <a:latin typeface="Consolas" panose="020B0609020204030204" pitchFamily="49" charset="0"/>
              </a:rPr>
              <a:t>double Vector_3d::y() const {</a:t>
            </a:r>
          </a:p>
          <a:p>
            <a:pPr marL="57150" indent="0">
              <a:buFont typeface="Arial" panose="020B0604020202020204" pitchFamily="34" charset="0"/>
              <a:buNone/>
            </a:pPr>
            <a:r>
              <a:rPr lang="en-US" sz="1600" dirty="0">
                <a:latin typeface="Consolas" panose="020B0609020204030204" pitchFamily="49" charset="0"/>
              </a:rPr>
              <a:t>    return r_*std::sin( theta_ )*std::sin( phi_ );</a:t>
            </a:r>
          </a:p>
          <a:p>
            <a:pPr marL="57150" indent="0">
              <a:buFont typeface="Arial" panose="020B0604020202020204" pitchFamily="34" charset="0"/>
              <a:buNone/>
            </a:pPr>
            <a:r>
              <a:rPr lang="en-US" sz="1600" dirty="0">
                <a:latin typeface="Consolas" panose="020B0609020204030204" pitchFamily="49" charset="0"/>
              </a:rPr>
              <a:t>}</a:t>
            </a:r>
          </a:p>
          <a:p>
            <a:pPr marL="57150" indent="0">
              <a:buFont typeface="Arial" panose="020B0604020202020204" pitchFamily="34" charset="0"/>
              <a:buNone/>
            </a:pPr>
            <a:endParaRPr lang="en-US" sz="1600" dirty="0">
              <a:latin typeface="Consolas" panose="020B0609020204030204" pitchFamily="49" charset="0"/>
            </a:endParaRPr>
          </a:p>
          <a:p>
            <a:pPr marL="57150" indent="0">
              <a:buFont typeface="Arial" panose="020B0604020202020204" pitchFamily="34" charset="0"/>
              <a:buNone/>
            </a:pPr>
            <a:r>
              <a:rPr lang="en-US" sz="1600" dirty="0">
                <a:latin typeface="Consolas" panose="020B0609020204030204" pitchFamily="49" charset="0"/>
              </a:rPr>
              <a:t>double Vector_3d::z() const {</a:t>
            </a:r>
          </a:p>
          <a:p>
            <a:pPr marL="57150" indent="0">
              <a:buFont typeface="Arial" panose="020B0604020202020204" pitchFamily="34" charset="0"/>
              <a:buNone/>
            </a:pPr>
            <a:r>
              <a:rPr lang="en-US" sz="1600" dirty="0">
                <a:latin typeface="Consolas" panose="020B0609020204030204" pitchFamily="49" charset="0"/>
              </a:rPr>
              <a:t>    return r_*std::cos( theta_ );</a:t>
            </a:r>
          </a:p>
          <a:p>
            <a:pPr marL="57150" indent="0">
              <a:buFont typeface="Arial" panose="020B0604020202020204" pitchFamily="34" charset="0"/>
              <a:buNone/>
            </a:pPr>
            <a:r>
              <a:rPr lang="en-US" sz="1600" dirty="0">
                <a:latin typeface="Consolas" panose="020B0609020204030204" pitchFamily="49" charset="0"/>
              </a:rPr>
              <a:t>}</a:t>
            </a:r>
          </a:p>
        </p:txBody>
      </p:sp>
      <p:sp>
        <p:nvSpPr>
          <p:cNvPr id="8" name="Rectangle: Rounded Corners 7">
            <a:extLst>
              <a:ext uri="{FF2B5EF4-FFF2-40B4-BE49-F238E27FC236}">
                <a16:creationId xmlns:a16="http://schemas.microsoft.com/office/drawing/2014/main" id="{F1A3DE4E-0280-49A7-BB93-7FB73204F558}"/>
              </a:ext>
            </a:extLst>
          </p:cNvPr>
          <p:cNvSpPr/>
          <p:nvPr/>
        </p:nvSpPr>
        <p:spPr>
          <a:xfrm>
            <a:off x="467544" y="1417638"/>
            <a:ext cx="4032448" cy="64321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9C83C46E-FA1D-4F82-A2A2-DACDE2B9B6D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89020041"/>
      </p:ext>
    </p:extLst>
  </p:cSld>
  <p:clrMapOvr>
    <a:masterClrMapping/>
  </p:clrMapOvr>
  <mc:AlternateContent xmlns:mc="http://schemas.openxmlformats.org/markup-compatibility/2006">
    <mc:Choice xmlns:p14="http://schemas.microsoft.com/office/powerpoint/2010/main" Requires="p14">
      <p:transition spd="slow" p14:dur="2000" advTm="133515"/>
    </mc:Choice>
    <mc:Fallback>
      <p:transition spd="slow" advTm="133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Our implementation</a:t>
            </a:r>
          </a:p>
        </p:txBody>
      </p:sp>
      <p:sp>
        <p:nvSpPr>
          <p:cNvPr id="6" name="Content Placeholder 2">
            <a:extLst>
              <a:ext uri="{FF2B5EF4-FFF2-40B4-BE49-F238E27FC236}">
                <a16:creationId xmlns:a16="http://schemas.microsoft.com/office/drawing/2014/main" id="{0A7F59F5-B08F-4A4D-8C46-D9DB7A5A3DB2}"/>
              </a:ext>
            </a:extLst>
          </p:cNvPr>
          <p:cNvSpPr txBox="1">
            <a:spLocks/>
          </p:cNvSpPr>
          <p:nvPr/>
        </p:nvSpPr>
        <p:spPr bwMode="auto">
          <a:xfrm>
            <a:off x="1547664" y="1268760"/>
            <a:ext cx="662473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Font typeface="Arial" panose="020B0604020202020204" pitchFamily="34" charset="0"/>
              <a:buNone/>
            </a:pPr>
            <a:r>
              <a:rPr lang="en-US" sz="1600" dirty="0">
                <a:latin typeface="Consolas" panose="020B0609020204030204" pitchFamily="49" charset="0"/>
              </a:rPr>
              <a:t>void Vector_3d::x( double </a:t>
            </a:r>
            <a:r>
              <a:rPr lang="en-US" sz="1600" dirty="0" err="1">
                <a:latin typeface="Consolas" panose="020B0609020204030204" pitchFamily="49" charset="0"/>
              </a:rPr>
              <a:t>new_x</a:t>
            </a:r>
            <a:r>
              <a:rPr lang="en-US" sz="1600" dirty="0">
                <a:latin typeface="Consolas" panose="020B0609020204030204" pitchFamily="49" charset="0"/>
              </a:rPr>
              <a:t> ) const {</a:t>
            </a:r>
          </a:p>
          <a:p>
            <a:pPr marL="57150" indent="0">
              <a:buFont typeface="Arial" panose="020B0604020202020204" pitchFamily="34" charset="0"/>
              <a:buNone/>
            </a:pPr>
            <a:r>
              <a:rPr lang="en-US" sz="1600" dirty="0">
                <a:latin typeface="Consolas" panose="020B0609020204030204" pitchFamily="49" charset="0"/>
              </a:rPr>
              <a:t>    </a:t>
            </a:r>
            <a:r>
              <a:rPr lang="en-US" sz="1600" dirty="0" err="1">
                <a:latin typeface="Consolas" panose="020B0609020204030204" pitchFamily="49" charset="0"/>
              </a:rPr>
              <a:t>to_spherical</a:t>
            </a:r>
            <a:r>
              <a:rPr lang="en-US" sz="1600" dirty="0">
                <a:latin typeface="Consolas" panose="020B0609020204030204" pitchFamily="49" charset="0"/>
              </a:rPr>
              <a:t>( </a:t>
            </a:r>
            <a:r>
              <a:rPr lang="en-US" sz="1600" dirty="0" err="1">
                <a:latin typeface="Consolas" panose="020B0609020204030204" pitchFamily="49" charset="0"/>
              </a:rPr>
              <a:t>new_x</a:t>
            </a:r>
            <a:r>
              <a:rPr lang="en-US" sz="1600" dirty="0">
                <a:latin typeface="Consolas" panose="020B0609020204030204" pitchFamily="49" charset="0"/>
              </a:rPr>
              <a:t>, y(), z() );</a:t>
            </a:r>
          </a:p>
          <a:p>
            <a:pPr marL="57150" indent="0">
              <a:buFont typeface="Arial" panose="020B0604020202020204" pitchFamily="34" charset="0"/>
              <a:buNone/>
            </a:pPr>
            <a:r>
              <a:rPr lang="en-US" sz="1600" dirty="0">
                <a:latin typeface="Consolas" panose="020B0609020204030204" pitchFamily="49" charset="0"/>
              </a:rPr>
              <a:t>}</a:t>
            </a:r>
          </a:p>
          <a:p>
            <a:pPr marL="57150" indent="0">
              <a:buFont typeface="Arial" panose="020B0604020202020204" pitchFamily="34" charset="0"/>
              <a:buNone/>
            </a:pPr>
            <a:endParaRPr lang="en-US" sz="1600" dirty="0">
              <a:latin typeface="Consolas" panose="020B0609020204030204" pitchFamily="49" charset="0"/>
            </a:endParaRPr>
          </a:p>
          <a:p>
            <a:pPr marL="57150" indent="0">
              <a:buFont typeface="Arial" panose="020B0604020202020204" pitchFamily="34" charset="0"/>
              <a:buNone/>
            </a:pPr>
            <a:r>
              <a:rPr lang="en-US" sz="1600" dirty="0">
                <a:latin typeface="Consolas" panose="020B0609020204030204" pitchFamily="49" charset="0"/>
              </a:rPr>
              <a:t>void Vector_3d::y( double </a:t>
            </a:r>
            <a:r>
              <a:rPr lang="en-US" sz="1600" dirty="0" err="1">
                <a:latin typeface="Consolas" panose="020B0609020204030204" pitchFamily="49" charset="0"/>
              </a:rPr>
              <a:t>new_y</a:t>
            </a:r>
            <a:r>
              <a:rPr lang="en-US" sz="1600" dirty="0">
                <a:latin typeface="Consolas" panose="020B0609020204030204" pitchFamily="49" charset="0"/>
              </a:rPr>
              <a:t> ) const {</a:t>
            </a:r>
          </a:p>
          <a:p>
            <a:pPr marL="57150" indent="0">
              <a:buFont typeface="Arial" panose="020B0604020202020204" pitchFamily="34" charset="0"/>
              <a:buNone/>
            </a:pPr>
            <a:r>
              <a:rPr lang="en-US" sz="1600" dirty="0">
                <a:latin typeface="Consolas" panose="020B0609020204030204" pitchFamily="49" charset="0"/>
              </a:rPr>
              <a:t>    </a:t>
            </a:r>
            <a:r>
              <a:rPr lang="en-US" sz="1600" dirty="0" err="1">
                <a:latin typeface="Consolas" panose="020B0609020204030204" pitchFamily="49" charset="0"/>
              </a:rPr>
              <a:t>to_spherical</a:t>
            </a:r>
            <a:r>
              <a:rPr lang="en-US" sz="1600" dirty="0">
                <a:latin typeface="Consolas" panose="020B0609020204030204" pitchFamily="49" charset="0"/>
              </a:rPr>
              <a:t>( x(), </a:t>
            </a:r>
            <a:r>
              <a:rPr lang="en-US" sz="1600" dirty="0" err="1">
                <a:latin typeface="Consolas" panose="020B0609020204030204" pitchFamily="49" charset="0"/>
              </a:rPr>
              <a:t>new_y</a:t>
            </a:r>
            <a:r>
              <a:rPr lang="en-US" sz="1600" dirty="0">
                <a:latin typeface="Consolas" panose="020B0609020204030204" pitchFamily="49" charset="0"/>
              </a:rPr>
              <a:t>, z() );</a:t>
            </a:r>
          </a:p>
          <a:p>
            <a:pPr marL="57150" indent="0">
              <a:buFont typeface="Arial" panose="020B0604020202020204" pitchFamily="34" charset="0"/>
              <a:buNone/>
            </a:pPr>
            <a:r>
              <a:rPr lang="en-US" sz="1600" dirty="0">
                <a:latin typeface="Consolas" panose="020B0609020204030204" pitchFamily="49" charset="0"/>
              </a:rPr>
              <a:t>}</a:t>
            </a:r>
          </a:p>
          <a:p>
            <a:pPr marL="57150" indent="0">
              <a:buFont typeface="Arial" panose="020B0604020202020204" pitchFamily="34" charset="0"/>
              <a:buNone/>
            </a:pPr>
            <a:endParaRPr lang="en-US" sz="1600" dirty="0">
              <a:latin typeface="Consolas" panose="020B0609020204030204" pitchFamily="49" charset="0"/>
            </a:endParaRPr>
          </a:p>
          <a:p>
            <a:pPr marL="57150" indent="0">
              <a:buFont typeface="Arial" panose="020B0604020202020204" pitchFamily="34" charset="0"/>
              <a:buNone/>
            </a:pPr>
            <a:r>
              <a:rPr lang="en-US" sz="1600" dirty="0">
                <a:latin typeface="Consolas" panose="020B0609020204030204" pitchFamily="49" charset="0"/>
              </a:rPr>
              <a:t>void Vector_3d::z( double </a:t>
            </a:r>
            <a:r>
              <a:rPr lang="en-US" sz="1600" dirty="0" err="1">
                <a:latin typeface="Consolas" panose="020B0609020204030204" pitchFamily="49" charset="0"/>
              </a:rPr>
              <a:t>new_z</a:t>
            </a:r>
            <a:r>
              <a:rPr lang="en-US" sz="1600" dirty="0">
                <a:latin typeface="Consolas" panose="020B0609020204030204" pitchFamily="49" charset="0"/>
              </a:rPr>
              <a:t> ) const {</a:t>
            </a:r>
          </a:p>
          <a:p>
            <a:pPr marL="57150" indent="0">
              <a:buFont typeface="Arial" panose="020B0604020202020204" pitchFamily="34" charset="0"/>
              <a:buNone/>
            </a:pPr>
            <a:r>
              <a:rPr lang="en-US" sz="1600" dirty="0">
                <a:latin typeface="Consolas" panose="020B0609020204030204" pitchFamily="49" charset="0"/>
              </a:rPr>
              <a:t>    </a:t>
            </a:r>
            <a:r>
              <a:rPr lang="en-US" sz="1600" dirty="0" err="1">
                <a:latin typeface="Consolas" panose="020B0609020204030204" pitchFamily="49" charset="0"/>
              </a:rPr>
              <a:t>to_spherical</a:t>
            </a:r>
            <a:r>
              <a:rPr lang="en-US" sz="1600" dirty="0">
                <a:latin typeface="Consolas" panose="020B0609020204030204" pitchFamily="49" charset="0"/>
              </a:rPr>
              <a:t>( x(), y(), </a:t>
            </a:r>
            <a:r>
              <a:rPr lang="en-US" sz="1600" dirty="0" err="1">
                <a:latin typeface="Consolas" panose="020B0609020204030204" pitchFamily="49" charset="0"/>
              </a:rPr>
              <a:t>new_z</a:t>
            </a:r>
            <a:r>
              <a:rPr lang="en-US" sz="1600" dirty="0">
                <a:latin typeface="Consolas" panose="020B0609020204030204" pitchFamily="49" charset="0"/>
              </a:rPr>
              <a:t> );</a:t>
            </a:r>
          </a:p>
          <a:p>
            <a:pPr marL="57150" indent="0">
              <a:buFont typeface="Arial" panose="020B0604020202020204" pitchFamily="34" charset="0"/>
              <a:buNone/>
            </a:pPr>
            <a:r>
              <a:rPr lang="en-US" sz="1600" dirty="0">
                <a:latin typeface="Consolas" panose="020B0609020204030204" pitchFamily="49" charset="0"/>
              </a:rPr>
              <a:t>}</a:t>
            </a:r>
          </a:p>
        </p:txBody>
      </p:sp>
      <p:pic>
        <p:nvPicPr>
          <p:cNvPr id="13" name="Audio 12">
            <a:hlinkClick r:id="" action="ppaction://media"/>
            <a:extLst>
              <a:ext uri="{FF2B5EF4-FFF2-40B4-BE49-F238E27FC236}">
                <a16:creationId xmlns:a16="http://schemas.microsoft.com/office/drawing/2014/main" id="{EF3799B5-48E0-4373-B19C-6B56CD5FCBC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25693468"/>
      </p:ext>
    </p:extLst>
  </p:cSld>
  <p:clrMapOvr>
    <a:masterClrMapping/>
  </p:clrMapOvr>
  <mc:AlternateContent xmlns:mc="http://schemas.openxmlformats.org/markup-compatibility/2006">
    <mc:Choice xmlns:p14="http://schemas.microsoft.com/office/powerpoint/2010/main" Requires="p14">
      <p:transition spd="slow" p14:dur="2000" advTm="40688"/>
    </mc:Choice>
    <mc:Fallback>
      <p:transition spd="slow" advTm="40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Our implementation</a:t>
            </a:r>
          </a:p>
        </p:txBody>
      </p:sp>
      <p:sp>
        <p:nvSpPr>
          <p:cNvPr id="8" name="Content Placeholder 2">
            <a:extLst>
              <a:ext uri="{FF2B5EF4-FFF2-40B4-BE49-F238E27FC236}">
                <a16:creationId xmlns:a16="http://schemas.microsoft.com/office/drawing/2014/main" id="{3B43F8D7-9747-480A-A466-6DF752AB96C2}"/>
              </a:ext>
            </a:extLst>
          </p:cNvPr>
          <p:cNvSpPr txBox="1">
            <a:spLocks/>
          </p:cNvSpPr>
          <p:nvPr/>
        </p:nvSpPr>
        <p:spPr bwMode="auto">
          <a:xfrm>
            <a:off x="2303748" y="1166018"/>
            <a:ext cx="4536504" cy="34151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Font typeface="Arial" panose="020B0604020202020204" pitchFamily="34" charset="0"/>
              <a:buNone/>
            </a:pPr>
            <a:r>
              <a:rPr lang="en-US" sz="1600" dirty="0">
                <a:latin typeface="Consolas" panose="020B0609020204030204" pitchFamily="49" charset="0"/>
              </a:rPr>
              <a:t>double Vector_3d::r() const {</a:t>
            </a:r>
          </a:p>
          <a:p>
            <a:pPr marL="57150" indent="0">
              <a:buFont typeface="Arial" panose="020B0604020202020204" pitchFamily="34" charset="0"/>
              <a:buNone/>
            </a:pPr>
            <a:r>
              <a:rPr lang="en-US" sz="1600" dirty="0">
                <a:latin typeface="Consolas" panose="020B0609020204030204" pitchFamily="49" charset="0"/>
              </a:rPr>
              <a:t>    return r_;</a:t>
            </a:r>
          </a:p>
          <a:p>
            <a:pPr marL="57150" indent="0">
              <a:buFont typeface="Arial" panose="020B0604020202020204" pitchFamily="34" charset="0"/>
              <a:buNone/>
            </a:pPr>
            <a:r>
              <a:rPr lang="en-US" sz="1600" dirty="0">
                <a:latin typeface="Consolas" panose="020B0609020204030204" pitchFamily="49" charset="0"/>
              </a:rPr>
              <a:t>}</a:t>
            </a:r>
          </a:p>
          <a:p>
            <a:pPr marL="57150" indent="0">
              <a:buFont typeface="Arial" panose="020B0604020202020204" pitchFamily="34" charset="0"/>
              <a:buNone/>
            </a:pPr>
            <a:endParaRPr lang="en-US" sz="1600" dirty="0">
              <a:latin typeface="Consolas" panose="020B0609020204030204" pitchFamily="49" charset="0"/>
            </a:endParaRPr>
          </a:p>
          <a:p>
            <a:pPr marL="57150" indent="0">
              <a:buFont typeface="Arial" panose="020B0604020202020204" pitchFamily="34" charset="0"/>
              <a:buNone/>
            </a:pPr>
            <a:r>
              <a:rPr lang="en-US" sz="1600" dirty="0">
                <a:latin typeface="Consolas" panose="020B0609020204030204" pitchFamily="49" charset="0"/>
              </a:rPr>
              <a:t>double Vector_3d::theta() const {</a:t>
            </a:r>
          </a:p>
          <a:p>
            <a:pPr marL="57150" indent="0">
              <a:buFont typeface="Arial" panose="020B0604020202020204" pitchFamily="34" charset="0"/>
              <a:buNone/>
            </a:pPr>
            <a:r>
              <a:rPr lang="en-US" sz="1600" dirty="0">
                <a:latin typeface="Consolas" panose="020B0609020204030204" pitchFamily="49" charset="0"/>
              </a:rPr>
              <a:t>    return theta_;</a:t>
            </a:r>
          </a:p>
          <a:p>
            <a:pPr marL="57150" indent="0">
              <a:buFont typeface="Arial" panose="020B0604020202020204" pitchFamily="34" charset="0"/>
              <a:buNone/>
            </a:pPr>
            <a:r>
              <a:rPr lang="en-US" sz="1600" dirty="0">
                <a:latin typeface="Consolas" panose="020B0609020204030204" pitchFamily="49" charset="0"/>
              </a:rPr>
              <a:t>}</a:t>
            </a:r>
          </a:p>
          <a:p>
            <a:pPr marL="57150" indent="0">
              <a:buFont typeface="Arial" panose="020B0604020202020204" pitchFamily="34" charset="0"/>
              <a:buNone/>
            </a:pPr>
            <a:endParaRPr lang="en-US" sz="1600" dirty="0">
              <a:latin typeface="Consolas" panose="020B0609020204030204" pitchFamily="49" charset="0"/>
            </a:endParaRPr>
          </a:p>
          <a:p>
            <a:pPr marL="57150" indent="0">
              <a:buFont typeface="Arial" panose="020B0604020202020204" pitchFamily="34" charset="0"/>
              <a:buNone/>
            </a:pPr>
            <a:r>
              <a:rPr lang="en-US" sz="1600" dirty="0">
                <a:latin typeface="Consolas" panose="020B0609020204030204" pitchFamily="49" charset="0"/>
              </a:rPr>
              <a:t>double Vector_3d::phi() const {</a:t>
            </a:r>
          </a:p>
          <a:p>
            <a:pPr marL="57150" indent="0">
              <a:buFont typeface="Arial" panose="020B0604020202020204" pitchFamily="34" charset="0"/>
              <a:buNone/>
            </a:pPr>
            <a:r>
              <a:rPr lang="en-US" sz="1600" dirty="0">
                <a:latin typeface="Consolas" panose="020B0609020204030204" pitchFamily="49" charset="0"/>
              </a:rPr>
              <a:t>    return phi_;</a:t>
            </a:r>
          </a:p>
          <a:p>
            <a:pPr marL="57150" indent="0">
              <a:buFont typeface="Arial" panose="020B0604020202020204" pitchFamily="34" charset="0"/>
              <a:buNone/>
            </a:pPr>
            <a:r>
              <a:rPr lang="en-US" sz="1600" dirty="0">
                <a:latin typeface="Consolas" panose="020B0609020204030204" pitchFamily="49" charset="0"/>
              </a:rPr>
              <a:t>}</a:t>
            </a:r>
          </a:p>
          <a:p>
            <a:pPr marL="57150" indent="0">
              <a:buFont typeface="Arial" panose="020B0604020202020204" pitchFamily="34" charset="0"/>
              <a:buNone/>
            </a:pPr>
            <a:endParaRPr lang="en-US" sz="1600" dirty="0">
              <a:latin typeface="Consolas" panose="020B0609020204030204" pitchFamily="49" charset="0"/>
            </a:endParaRPr>
          </a:p>
        </p:txBody>
      </p:sp>
      <p:pic>
        <p:nvPicPr>
          <p:cNvPr id="4" name="Audio 3">
            <a:hlinkClick r:id="" action="ppaction://media"/>
            <a:extLst>
              <a:ext uri="{FF2B5EF4-FFF2-40B4-BE49-F238E27FC236}">
                <a16:creationId xmlns:a16="http://schemas.microsoft.com/office/drawing/2014/main" id="{A2AF4200-66A3-4060-9E78-CF60614B182D}"/>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13118328"/>
      </p:ext>
    </p:extLst>
  </p:cSld>
  <p:clrMapOvr>
    <a:masterClrMapping/>
  </p:clrMapOvr>
  <mc:AlternateContent xmlns:mc="http://schemas.openxmlformats.org/markup-compatibility/2006">
    <mc:Choice xmlns:p14="http://schemas.microsoft.com/office/powerpoint/2010/main" Requires="p14">
      <p:transition spd="slow" p14:dur="2000" advTm="8920"/>
    </mc:Choice>
    <mc:Fallback>
      <p:transition spd="slow" advTm="8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Our implementation</a:t>
            </a:r>
          </a:p>
        </p:txBody>
      </p:sp>
      <p:sp>
        <p:nvSpPr>
          <p:cNvPr id="8" name="Content Placeholder 2">
            <a:extLst>
              <a:ext uri="{FF2B5EF4-FFF2-40B4-BE49-F238E27FC236}">
                <a16:creationId xmlns:a16="http://schemas.microsoft.com/office/drawing/2014/main" id="{3B43F8D7-9747-480A-A466-6DF752AB96C2}"/>
              </a:ext>
            </a:extLst>
          </p:cNvPr>
          <p:cNvSpPr txBox="1">
            <a:spLocks/>
          </p:cNvSpPr>
          <p:nvPr/>
        </p:nvSpPr>
        <p:spPr bwMode="auto">
          <a:xfrm>
            <a:off x="308647" y="1135285"/>
            <a:ext cx="8283004"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Font typeface="Arial" panose="020B0604020202020204" pitchFamily="34" charset="0"/>
              <a:buNone/>
            </a:pPr>
            <a:r>
              <a:rPr lang="en-US" sz="1300" dirty="0">
                <a:latin typeface="Consolas" panose="020B0609020204030204" pitchFamily="49" charset="0"/>
              </a:rPr>
              <a:t>void Vector_3d::r( double </a:t>
            </a:r>
            <a:r>
              <a:rPr lang="en-US" sz="1300" dirty="0" err="1">
                <a:latin typeface="Consolas" panose="020B0609020204030204" pitchFamily="49" charset="0"/>
              </a:rPr>
              <a:t>new_r</a:t>
            </a:r>
            <a:r>
              <a:rPr lang="en-US" sz="1300" dirty="0">
                <a:latin typeface="Consolas" panose="020B0609020204030204" pitchFamily="49" charset="0"/>
              </a:rPr>
              <a:t> ) const {</a:t>
            </a:r>
          </a:p>
          <a:p>
            <a:pPr marL="57150" indent="0">
              <a:buFont typeface="Arial" panose="020B0604020202020204" pitchFamily="34" charset="0"/>
              <a:buNone/>
            </a:pPr>
            <a:r>
              <a:rPr lang="en-US" sz="1300" dirty="0">
                <a:latin typeface="Consolas" panose="020B0609020204030204" pitchFamily="49" charset="0"/>
              </a:rPr>
              <a:t>    if ( </a:t>
            </a:r>
            <a:r>
              <a:rPr lang="en-US" sz="1300" dirty="0" err="1">
                <a:latin typeface="Consolas" panose="020B0609020204030204" pitchFamily="49" charset="0"/>
              </a:rPr>
              <a:t>new_r</a:t>
            </a:r>
            <a:r>
              <a:rPr lang="en-US" sz="1300" dirty="0">
                <a:latin typeface="Consolas" panose="020B0609020204030204" pitchFamily="49" charset="0"/>
              </a:rPr>
              <a:t> &lt; 0.0 ) {</a:t>
            </a:r>
          </a:p>
          <a:p>
            <a:pPr marL="57150" indent="0">
              <a:buFont typeface="Arial" panose="020B0604020202020204" pitchFamily="34" charset="0"/>
              <a:buNone/>
            </a:pPr>
            <a:r>
              <a:rPr lang="en-US" sz="1300" dirty="0">
                <a:latin typeface="Consolas" panose="020B0609020204030204" pitchFamily="49" charset="0"/>
              </a:rPr>
              <a:t>        throw std::</a:t>
            </a:r>
            <a:r>
              <a:rPr lang="en-US" sz="1300" dirty="0" err="1">
                <a:latin typeface="Consolas" panose="020B0609020204030204" pitchFamily="49" charset="0"/>
              </a:rPr>
              <a:t>domain_error</a:t>
            </a:r>
            <a:r>
              <a:rPr lang="en-US" sz="1300" dirty="0">
                <a:latin typeface="Consolas" panose="020B0609020204030204" pitchFamily="49" charset="0"/>
              </a:rPr>
              <a:t>{ "The radius cannot be negative, but got “</a:t>
            </a:r>
          </a:p>
          <a:p>
            <a:pPr marL="57150" indent="0">
              <a:buFont typeface="Arial" panose="020B0604020202020204" pitchFamily="34" charset="0"/>
              <a:buNone/>
            </a:pPr>
            <a:r>
              <a:rPr lang="en-US" sz="1300" dirty="0">
                <a:latin typeface="Consolas" panose="020B0609020204030204" pitchFamily="49" charset="0"/>
              </a:rPr>
              <a:t>                                  + std::</a:t>
            </a:r>
            <a:r>
              <a:rPr lang="en-US" sz="1300" dirty="0" err="1">
                <a:latin typeface="Consolas" panose="020B0609020204030204" pitchFamily="49" charset="0"/>
              </a:rPr>
              <a:t>to_string</a:t>
            </a:r>
            <a:r>
              <a:rPr lang="en-US" sz="1300" dirty="0">
                <a:latin typeface="Consolas" panose="020B0609020204030204" pitchFamily="49" charset="0"/>
              </a:rPr>
              <a:t>( </a:t>
            </a:r>
            <a:r>
              <a:rPr lang="en-US" sz="1300" dirty="0" err="1">
                <a:latin typeface="Consolas" panose="020B0609020204030204" pitchFamily="49" charset="0"/>
              </a:rPr>
              <a:t>new_r</a:t>
            </a:r>
            <a:r>
              <a:rPr lang="en-US" sz="1300" dirty="0">
                <a:latin typeface="Consolas" panose="020B0609020204030204" pitchFamily="49" charset="0"/>
              </a:rPr>
              <a:t> ) };</a:t>
            </a:r>
          </a:p>
          <a:p>
            <a:pPr marL="57150" indent="0">
              <a:buFont typeface="Arial" panose="020B0604020202020204" pitchFamily="34" charset="0"/>
              <a:buNone/>
            </a:pPr>
            <a:r>
              <a:rPr lang="en-US" sz="1300" dirty="0">
                <a:latin typeface="Consolas" panose="020B0609020204030204" pitchFamily="49" charset="0"/>
              </a:rPr>
              <a:t>    }</a:t>
            </a:r>
          </a:p>
          <a:p>
            <a:pPr marL="57150" indent="0">
              <a:buFont typeface="Arial" panose="020B0604020202020204" pitchFamily="34" charset="0"/>
              <a:buNone/>
            </a:pPr>
            <a:r>
              <a:rPr lang="en-US" sz="1300" dirty="0">
                <a:latin typeface="Consolas" panose="020B0609020204030204" pitchFamily="49" charset="0"/>
              </a:rPr>
              <a:t>    r_ = </a:t>
            </a:r>
            <a:r>
              <a:rPr lang="en-US" sz="1300" dirty="0" err="1">
                <a:latin typeface="Consolas" panose="020B0609020204030204" pitchFamily="49" charset="0"/>
              </a:rPr>
              <a:t>new_r</a:t>
            </a:r>
            <a:r>
              <a:rPr lang="en-US" sz="1300" dirty="0">
                <a:latin typeface="Consolas" panose="020B0609020204030204" pitchFamily="49" charset="0"/>
              </a:rPr>
              <a:t>;</a:t>
            </a:r>
          </a:p>
          <a:p>
            <a:pPr marL="57150" indent="0">
              <a:buFont typeface="Arial" panose="020B0604020202020204" pitchFamily="34" charset="0"/>
              <a:buNone/>
            </a:pPr>
            <a:r>
              <a:rPr lang="en-US" sz="1300" dirty="0">
                <a:latin typeface="Consolas" panose="020B0609020204030204" pitchFamily="49" charset="0"/>
              </a:rPr>
              <a:t>}</a:t>
            </a:r>
          </a:p>
          <a:p>
            <a:pPr marL="57150" indent="0">
              <a:buFont typeface="Arial" panose="020B0604020202020204" pitchFamily="34" charset="0"/>
              <a:buNone/>
            </a:pPr>
            <a:endParaRPr lang="en-US" sz="1300" dirty="0">
              <a:latin typeface="Consolas" panose="020B0609020204030204" pitchFamily="49" charset="0"/>
            </a:endParaRPr>
          </a:p>
          <a:p>
            <a:pPr marL="57150" indent="0">
              <a:buFont typeface="Arial" panose="020B0604020202020204" pitchFamily="34" charset="0"/>
              <a:buNone/>
            </a:pPr>
            <a:r>
              <a:rPr lang="en-US" sz="1300" dirty="0">
                <a:latin typeface="Consolas" panose="020B0609020204030204" pitchFamily="49" charset="0"/>
              </a:rPr>
              <a:t>void Vector_3d::theta( double </a:t>
            </a:r>
            <a:r>
              <a:rPr lang="en-US" sz="1300" dirty="0" err="1">
                <a:latin typeface="Consolas" panose="020B0609020204030204" pitchFamily="49" charset="0"/>
              </a:rPr>
              <a:t>new_theta</a:t>
            </a:r>
            <a:r>
              <a:rPr lang="en-US" sz="1300" dirty="0">
                <a:latin typeface="Consolas" panose="020B0609020204030204" pitchFamily="49" charset="0"/>
              </a:rPr>
              <a:t> ) const {</a:t>
            </a:r>
          </a:p>
          <a:p>
            <a:pPr marL="57150" indent="0">
              <a:buFont typeface="Arial" panose="020B0604020202020204" pitchFamily="34" charset="0"/>
              <a:buNone/>
            </a:pPr>
            <a:r>
              <a:rPr lang="en-US" sz="1300" dirty="0">
                <a:latin typeface="Consolas" panose="020B0609020204030204" pitchFamily="49" charset="0"/>
              </a:rPr>
              <a:t>    if ( (</a:t>
            </a:r>
            <a:r>
              <a:rPr lang="en-US" sz="1300" dirty="0" err="1">
                <a:latin typeface="Consolas" panose="020B0609020204030204" pitchFamily="49" charset="0"/>
              </a:rPr>
              <a:t>new_theta</a:t>
            </a:r>
            <a:r>
              <a:rPr lang="en-US" sz="1300" dirty="0">
                <a:latin typeface="Consolas" panose="020B0609020204030204" pitchFamily="49" charset="0"/>
              </a:rPr>
              <a:t> &lt; 0.0) || (</a:t>
            </a:r>
            <a:r>
              <a:rPr lang="en-US" sz="1300" dirty="0" err="1">
                <a:latin typeface="Consolas" panose="020B0609020204030204" pitchFamily="49" charset="0"/>
              </a:rPr>
              <a:t>new_theta</a:t>
            </a:r>
            <a:r>
              <a:rPr lang="en-US" sz="1300" dirty="0">
                <a:latin typeface="Consolas" panose="020B0609020204030204" pitchFamily="49" charset="0"/>
              </a:rPr>
              <a:t> &gt; M_PI) ) {</a:t>
            </a:r>
          </a:p>
          <a:p>
            <a:pPr marL="57150" indent="0">
              <a:buFont typeface="Arial" panose="020B0604020202020204" pitchFamily="34" charset="0"/>
              <a:buNone/>
            </a:pPr>
            <a:r>
              <a:rPr lang="en-US" sz="1300" dirty="0">
                <a:latin typeface="Consolas" panose="020B0609020204030204" pitchFamily="49" charset="0"/>
              </a:rPr>
              <a:t>        throw std::</a:t>
            </a:r>
            <a:r>
              <a:rPr lang="en-US" sz="1300" dirty="0" err="1">
                <a:latin typeface="Consolas" panose="020B0609020204030204" pitchFamily="49" charset="0"/>
              </a:rPr>
              <a:t>domain_error</a:t>
            </a:r>
            <a:r>
              <a:rPr lang="en-US" sz="1300" dirty="0">
                <a:latin typeface="Consolas" panose="020B0609020204030204" pitchFamily="49" charset="0"/>
              </a:rPr>
              <a:t>{ "The inclination must be in [0, pi], but got " </a:t>
            </a:r>
            <a:br>
              <a:rPr lang="en-US" sz="1300" dirty="0">
                <a:latin typeface="Consolas" panose="020B0609020204030204" pitchFamily="49" charset="0"/>
              </a:rPr>
            </a:br>
            <a:r>
              <a:rPr lang="en-US" sz="1300" dirty="0">
                <a:latin typeface="Consolas" panose="020B0609020204030204" pitchFamily="49" charset="0"/>
              </a:rPr>
              <a:t>                                  + std::</a:t>
            </a:r>
            <a:r>
              <a:rPr lang="en-US" sz="1300" dirty="0" err="1">
                <a:latin typeface="Consolas" panose="020B0609020204030204" pitchFamily="49" charset="0"/>
              </a:rPr>
              <a:t>to_string</a:t>
            </a:r>
            <a:r>
              <a:rPr lang="en-US" sz="1300" dirty="0">
                <a:latin typeface="Consolas" panose="020B0609020204030204" pitchFamily="49" charset="0"/>
              </a:rPr>
              <a:t>( </a:t>
            </a:r>
            <a:r>
              <a:rPr lang="en-US" sz="1300" dirty="0" err="1">
                <a:latin typeface="Consolas" panose="020B0609020204030204" pitchFamily="49" charset="0"/>
              </a:rPr>
              <a:t>new_theta</a:t>
            </a:r>
            <a:r>
              <a:rPr lang="en-US" sz="1300" dirty="0">
                <a:latin typeface="Consolas" panose="020B0609020204030204" pitchFamily="49" charset="0"/>
              </a:rPr>
              <a:t> ) };</a:t>
            </a:r>
          </a:p>
          <a:p>
            <a:pPr marL="57150" indent="0">
              <a:buFont typeface="Arial" panose="020B0604020202020204" pitchFamily="34" charset="0"/>
              <a:buNone/>
            </a:pPr>
            <a:r>
              <a:rPr lang="en-US" sz="1300" dirty="0">
                <a:latin typeface="Consolas" panose="020B0609020204030204" pitchFamily="49" charset="0"/>
              </a:rPr>
              <a:t>    }</a:t>
            </a:r>
          </a:p>
          <a:p>
            <a:pPr marL="57150" indent="0">
              <a:buFont typeface="Arial" panose="020B0604020202020204" pitchFamily="34" charset="0"/>
              <a:buNone/>
            </a:pPr>
            <a:r>
              <a:rPr lang="en-US" sz="1300" dirty="0">
                <a:latin typeface="Consolas" panose="020B0609020204030204" pitchFamily="49" charset="0"/>
              </a:rPr>
              <a:t>    theta_ = </a:t>
            </a:r>
            <a:r>
              <a:rPr lang="en-US" sz="1300" dirty="0" err="1">
                <a:latin typeface="Consolas" panose="020B0609020204030204" pitchFamily="49" charset="0"/>
              </a:rPr>
              <a:t>new_theta</a:t>
            </a:r>
            <a:r>
              <a:rPr lang="en-US" sz="1300" dirty="0">
                <a:latin typeface="Consolas" panose="020B0609020204030204" pitchFamily="49" charset="0"/>
              </a:rPr>
              <a:t>;</a:t>
            </a:r>
          </a:p>
          <a:p>
            <a:pPr marL="57150" indent="0">
              <a:buFont typeface="Arial" panose="020B0604020202020204" pitchFamily="34" charset="0"/>
              <a:buNone/>
            </a:pPr>
            <a:r>
              <a:rPr lang="en-US" sz="1300" dirty="0">
                <a:latin typeface="Consolas" panose="020B0609020204030204" pitchFamily="49" charset="0"/>
              </a:rPr>
              <a:t>}</a:t>
            </a:r>
          </a:p>
          <a:p>
            <a:pPr marL="57150" indent="0">
              <a:buFont typeface="Arial" panose="020B0604020202020204" pitchFamily="34" charset="0"/>
              <a:buNone/>
            </a:pPr>
            <a:endParaRPr lang="en-US" sz="1300" dirty="0">
              <a:latin typeface="Consolas" panose="020B0609020204030204" pitchFamily="49" charset="0"/>
            </a:endParaRPr>
          </a:p>
          <a:p>
            <a:pPr marL="57150" indent="0">
              <a:buFont typeface="Arial" panose="020B0604020202020204" pitchFamily="34" charset="0"/>
              <a:buNone/>
            </a:pPr>
            <a:r>
              <a:rPr lang="en-US" sz="1300" dirty="0">
                <a:latin typeface="Consolas" panose="020B0609020204030204" pitchFamily="49" charset="0"/>
              </a:rPr>
              <a:t>void Vector_3d::phi( double </a:t>
            </a:r>
            <a:r>
              <a:rPr lang="en-US" sz="1300" dirty="0" err="1">
                <a:latin typeface="Consolas" panose="020B0609020204030204" pitchFamily="49" charset="0"/>
              </a:rPr>
              <a:t>new_phi</a:t>
            </a:r>
            <a:r>
              <a:rPr lang="en-US" sz="1300" dirty="0">
                <a:latin typeface="Consolas" panose="020B0609020204030204" pitchFamily="49" charset="0"/>
              </a:rPr>
              <a:t> ) const {</a:t>
            </a:r>
          </a:p>
          <a:p>
            <a:pPr marL="57150" indent="0">
              <a:buFont typeface="Arial" panose="020B0604020202020204" pitchFamily="34" charset="0"/>
              <a:buNone/>
            </a:pPr>
            <a:r>
              <a:rPr lang="en-US" sz="1300" dirty="0">
                <a:latin typeface="Consolas" panose="020B0609020204030204" pitchFamily="49" charset="0"/>
              </a:rPr>
              <a:t>    if ( (</a:t>
            </a:r>
            <a:r>
              <a:rPr lang="en-US" sz="1300" dirty="0" err="1">
                <a:latin typeface="Consolas" panose="020B0609020204030204" pitchFamily="49" charset="0"/>
              </a:rPr>
              <a:t>new_phi</a:t>
            </a:r>
            <a:r>
              <a:rPr lang="en-US" sz="1300" dirty="0">
                <a:latin typeface="Consolas" panose="020B0609020204030204" pitchFamily="49" charset="0"/>
              </a:rPr>
              <a:t> &lt; 0.0) || (</a:t>
            </a:r>
            <a:r>
              <a:rPr lang="en-US" sz="1300" dirty="0" err="1">
                <a:latin typeface="Consolas" panose="020B0609020204030204" pitchFamily="49" charset="0"/>
              </a:rPr>
              <a:t>new_phi</a:t>
            </a:r>
            <a:r>
              <a:rPr lang="en-US" sz="1300" dirty="0">
                <a:latin typeface="Consolas" panose="020B0609020204030204" pitchFamily="49" charset="0"/>
              </a:rPr>
              <a:t> &gt;= 2.0*M_PI) ) {</a:t>
            </a:r>
          </a:p>
          <a:p>
            <a:pPr marL="57150" indent="0">
              <a:buFont typeface="Arial" panose="020B0604020202020204" pitchFamily="34" charset="0"/>
              <a:buNone/>
            </a:pPr>
            <a:r>
              <a:rPr lang="en-US" sz="1300" dirty="0">
                <a:latin typeface="Consolas" panose="020B0609020204030204" pitchFamily="49" charset="0"/>
              </a:rPr>
              <a:t>        throw std::</a:t>
            </a:r>
            <a:r>
              <a:rPr lang="en-US" sz="1300" dirty="0" err="1">
                <a:latin typeface="Consolas" panose="020B0609020204030204" pitchFamily="49" charset="0"/>
              </a:rPr>
              <a:t>domain_error</a:t>
            </a:r>
            <a:r>
              <a:rPr lang="en-US" sz="1300" dirty="0">
                <a:latin typeface="Consolas" panose="020B0609020204030204" pitchFamily="49" charset="0"/>
              </a:rPr>
              <a:t>{ "The azimuth must be in [0, 2 pi), but got "</a:t>
            </a:r>
          </a:p>
          <a:p>
            <a:pPr marL="57150" indent="0">
              <a:buFont typeface="Arial" panose="020B0604020202020204" pitchFamily="34" charset="0"/>
              <a:buNone/>
            </a:pPr>
            <a:r>
              <a:rPr lang="en-US" sz="1300" dirty="0">
                <a:latin typeface="Consolas" panose="020B0609020204030204" pitchFamily="49" charset="0"/>
              </a:rPr>
              <a:t>                                  + std::</a:t>
            </a:r>
            <a:r>
              <a:rPr lang="en-US" sz="1300" dirty="0" err="1">
                <a:latin typeface="Consolas" panose="020B0609020204030204" pitchFamily="49" charset="0"/>
              </a:rPr>
              <a:t>to_string</a:t>
            </a:r>
            <a:r>
              <a:rPr lang="en-US" sz="1300" dirty="0">
                <a:latin typeface="Consolas" panose="020B0609020204030204" pitchFamily="49" charset="0"/>
              </a:rPr>
              <a:t>( </a:t>
            </a:r>
            <a:r>
              <a:rPr lang="en-US" sz="1300" dirty="0" err="1">
                <a:latin typeface="Consolas" panose="020B0609020204030204" pitchFamily="49" charset="0"/>
              </a:rPr>
              <a:t>new_phi</a:t>
            </a:r>
            <a:r>
              <a:rPr lang="en-US" sz="1300" dirty="0">
                <a:latin typeface="Consolas" panose="020B0609020204030204" pitchFamily="49" charset="0"/>
              </a:rPr>
              <a:t> ) };</a:t>
            </a:r>
          </a:p>
          <a:p>
            <a:pPr marL="57150" indent="0">
              <a:buFont typeface="Arial" panose="020B0604020202020204" pitchFamily="34" charset="0"/>
              <a:buNone/>
            </a:pPr>
            <a:r>
              <a:rPr lang="en-US" sz="1300" dirty="0">
                <a:latin typeface="Consolas" panose="020B0609020204030204" pitchFamily="49" charset="0"/>
              </a:rPr>
              <a:t>    }</a:t>
            </a:r>
          </a:p>
          <a:p>
            <a:pPr marL="57150" indent="0">
              <a:buFont typeface="Arial" panose="020B0604020202020204" pitchFamily="34" charset="0"/>
              <a:buNone/>
            </a:pPr>
            <a:r>
              <a:rPr lang="en-US" sz="1300" dirty="0">
                <a:latin typeface="Consolas" panose="020B0609020204030204" pitchFamily="49" charset="0"/>
              </a:rPr>
              <a:t>    phi_ = </a:t>
            </a:r>
            <a:r>
              <a:rPr lang="en-US" sz="1300" dirty="0" err="1">
                <a:latin typeface="Consolas" panose="020B0609020204030204" pitchFamily="49" charset="0"/>
              </a:rPr>
              <a:t>new_phi</a:t>
            </a:r>
            <a:r>
              <a:rPr lang="en-US" sz="1300" dirty="0">
                <a:latin typeface="Consolas" panose="020B0609020204030204" pitchFamily="49" charset="0"/>
              </a:rPr>
              <a:t>;</a:t>
            </a:r>
          </a:p>
          <a:p>
            <a:pPr marL="57150" indent="0">
              <a:buFont typeface="Arial" panose="020B0604020202020204" pitchFamily="34" charset="0"/>
              <a:buNone/>
            </a:pPr>
            <a:r>
              <a:rPr lang="en-US" sz="1300" dirty="0">
                <a:latin typeface="Consolas" panose="020B0609020204030204" pitchFamily="49" charset="0"/>
              </a:rPr>
              <a:t>}</a:t>
            </a:r>
          </a:p>
          <a:p>
            <a:pPr marL="57150" indent="0">
              <a:buFont typeface="Arial" panose="020B0604020202020204" pitchFamily="34" charset="0"/>
              <a:buNone/>
            </a:pPr>
            <a:endParaRPr lang="en-US" sz="1300" dirty="0">
              <a:latin typeface="Consolas" panose="020B0609020204030204" pitchFamily="49" charset="0"/>
            </a:endParaRPr>
          </a:p>
        </p:txBody>
      </p:sp>
      <p:pic>
        <p:nvPicPr>
          <p:cNvPr id="13" name="Audio 12">
            <a:hlinkClick r:id="" action="ppaction://media"/>
            <a:extLst>
              <a:ext uri="{FF2B5EF4-FFF2-40B4-BE49-F238E27FC236}">
                <a16:creationId xmlns:a16="http://schemas.microsoft.com/office/drawing/2014/main" id="{7452023A-871D-4BDC-B4E8-0478DEA364F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1577991"/>
      </p:ext>
    </p:extLst>
  </p:cSld>
  <p:clrMapOvr>
    <a:masterClrMapping/>
  </p:clrMapOvr>
  <mc:AlternateContent xmlns:mc="http://schemas.openxmlformats.org/markup-compatibility/2006">
    <mc:Choice xmlns:p14="http://schemas.microsoft.com/office/powerpoint/2010/main" Requires="p14">
      <p:transition spd="slow" p14:dur="2000" advTm="106837"/>
    </mc:Choice>
    <mc:Fallback>
      <p:transition spd="slow" advTm="106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Member functions and interfaces</a:t>
            </a:r>
          </a:p>
        </p:txBody>
      </p:sp>
      <p:sp>
        <p:nvSpPr>
          <p:cNvPr id="3" name="Content Placeholder 2"/>
          <p:cNvSpPr>
            <a:spLocks noGrp="1"/>
          </p:cNvSpPr>
          <p:nvPr>
            <p:ph idx="1"/>
          </p:nvPr>
        </p:nvSpPr>
        <p:spPr/>
        <p:txBody>
          <a:bodyPr/>
          <a:lstStyle/>
          <a:p>
            <a:r>
              <a:rPr lang="en-US" dirty="0"/>
              <a:t>Now, the scenario presented is not likely,</a:t>
            </a:r>
            <a:br>
              <a:rPr lang="en-US" dirty="0"/>
            </a:br>
            <a:r>
              <a:rPr lang="en-US" dirty="0"/>
              <a:t>	but it should make you recognize the usefulness of restricting</a:t>
            </a:r>
            <a:br>
              <a:rPr lang="en-US" dirty="0"/>
            </a:br>
            <a:r>
              <a:rPr lang="en-US" dirty="0"/>
              <a:t>	access to member variables, even if initially it seems 	unnecessary</a:t>
            </a:r>
          </a:p>
          <a:p>
            <a:endParaRPr lang="en-US" dirty="0"/>
          </a:p>
          <a:p>
            <a:r>
              <a:rPr lang="en-US" dirty="0"/>
              <a:t>Also, if a function is very short, the compiler may simply decide to </a:t>
            </a:r>
            <a:r>
              <a:rPr lang="en-US" i="1" dirty="0"/>
              <a:t>inline </a:t>
            </a:r>
            <a:r>
              <a:rPr lang="en-US" dirty="0"/>
              <a:t>the function, meaning, replace the function call with equivalent code in place of the function call</a:t>
            </a:r>
          </a:p>
          <a:p>
            <a:pPr lvl="1"/>
            <a:r>
              <a:rPr lang="en-US" dirty="0"/>
              <a:t>Thus, there is no effect on run time what-so-ever</a:t>
            </a:r>
          </a:p>
          <a:p>
            <a:pPr lvl="1"/>
            <a:endParaRPr lang="en-US" dirty="0"/>
          </a:p>
          <a:p>
            <a:r>
              <a:rPr lang="en-US" dirty="0"/>
              <a:t>Another term for the collection of all member functions that allow the user to access and manipulate an instance of a class is the </a:t>
            </a:r>
            <a:r>
              <a:rPr lang="en-US" i="1" dirty="0"/>
              <a:t>interface </a:t>
            </a:r>
            <a:r>
              <a:rPr lang="en-US" dirty="0"/>
              <a:t>for that class</a:t>
            </a:r>
          </a:p>
        </p:txBody>
      </p:sp>
      <p:pic>
        <p:nvPicPr>
          <p:cNvPr id="10" name="Audio 9">
            <a:hlinkClick r:id="" action="ppaction://media"/>
            <a:extLst>
              <a:ext uri="{FF2B5EF4-FFF2-40B4-BE49-F238E27FC236}">
                <a16:creationId xmlns:a16="http://schemas.microsoft.com/office/drawing/2014/main" id="{C938725C-26A9-4095-97FC-6A99A5906B5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96607920"/>
      </p:ext>
    </p:extLst>
  </p:cSld>
  <p:clrMapOvr>
    <a:masterClrMapping/>
  </p:clrMapOvr>
  <mc:AlternateContent xmlns:mc="http://schemas.openxmlformats.org/markup-compatibility/2006">
    <mc:Choice xmlns:p14="http://schemas.microsoft.com/office/powerpoint/2010/main" Requires="p14">
      <p:transition spd="slow" p14:dur="2000" advTm="79300"/>
    </mc:Choice>
    <mc:Fallback>
      <p:transition spd="slow" advTm="79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Outline</a:t>
            </a:r>
          </a:p>
        </p:txBody>
      </p:sp>
      <p:sp>
        <p:nvSpPr>
          <p:cNvPr id="3" name="Content Placeholder 2"/>
          <p:cNvSpPr>
            <a:spLocks noGrp="1"/>
          </p:cNvSpPr>
          <p:nvPr>
            <p:ph idx="1"/>
          </p:nvPr>
        </p:nvSpPr>
        <p:spPr/>
        <p:txBody>
          <a:bodyPr/>
          <a:lstStyle/>
          <a:p>
            <a:r>
              <a:rPr lang="en-CA" dirty="0"/>
              <a:t>In this lesson, we will:</a:t>
            </a:r>
          </a:p>
          <a:p>
            <a:pPr lvl="1"/>
            <a:r>
              <a:rPr lang="en-CA" dirty="0"/>
              <a:t>Discuss the need for restricting access to member variables</a:t>
            </a:r>
          </a:p>
          <a:p>
            <a:pPr lvl="1"/>
            <a:r>
              <a:rPr lang="en-US" dirty="0"/>
              <a:t>Describe how the compiler helps with overcoming additional costs</a:t>
            </a:r>
          </a:p>
          <a:p>
            <a:pPr lvl="1"/>
            <a:r>
              <a:rPr lang="en-US" dirty="0"/>
              <a:t>See how making all member variables private prevents future changes to your class from harming your existing user base</a:t>
            </a:r>
          </a:p>
          <a:p>
            <a:pPr lvl="1"/>
            <a:r>
              <a:rPr lang="en-US" dirty="0"/>
              <a:t>Define the idea of an interface to a class</a:t>
            </a:r>
            <a:endParaRPr lang="en-CA" dirty="0"/>
          </a:p>
        </p:txBody>
      </p:sp>
      <p:pic>
        <p:nvPicPr>
          <p:cNvPr id="10" name="Audio 9">
            <a:hlinkClick r:id="" action="ppaction://media"/>
            <a:extLst>
              <a:ext uri="{FF2B5EF4-FFF2-40B4-BE49-F238E27FC236}">
                <a16:creationId xmlns:a16="http://schemas.microsoft.com/office/drawing/2014/main" id="{E6510D42-48EE-429D-B6BE-7DC12133D8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9639"/>
    </mc:Choice>
    <mc:Fallback>
      <p:transition spd="slow" advTm="29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Summary</a:t>
            </a:r>
          </a:p>
        </p:txBody>
      </p:sp>
      <p:sp>
        <p:nvSpPr>
          <p:cNvPr id="3" name="Content Placeholder 2"/>
          <p:cNvSpPr>
            <a:spLocks noGrp="1"/>
          </p:cNvSpPr>
          <p:nvPr>
            <p:ph idx="1"/>
          </p:nvPr>
        </p:nvSpPr>
        <p:spPr/>
        <p:txBody>
          <a:bodyPr/>
          <a:lstStyle/>
          <a:p>
            <a:r>
              <a:rPr lang="en-CA" dirty="0"/>
              <a:t>Following this lesson, you now</a:t>
            </a:r>
          </a:p>
          <a:p>
            <a:pPr lvl="1"/>
            <a:r>
              <a:rPr lang="en-US" dirty="0"/>
              <a:t>Understand the need for encapsulation</a:t>
            </a:r>
          </a:p>
          <a:p>
            <a:pPr lvl="1"/>
            <a:r>
              <a:rPr lang="en-US" dirty="0"/>
              <a:t>Know that the compiler will help ameliorate the potential impact of having member function calls through </a:t>
            </a:r>
            <a:r>
              <a:rPr lang="en-US" dirty="0" err="1"/>
              <a:t>inlining</a:t>
            </a:r>
            <a:endParaRPr lang="en-US" dirty="0"/>
          </a:p>
          <a:p>
            <a:pPr lvl="1"/>
            <a:r>
              <a:rPr lang="en-US" dirty="0"/>
              <a:t>Know that another term for all member functions that allow you to access a class is the </a:t>
            </a:r>
            <a:r>
              <a:rPr lang="en-US" i="1" dirty="0"/>
              <a:t>interface</a:t>
            </a:r>
            <a:endParaRPr lang="en-CA" dirty="0"/>
          </a:p>
          <a:p>
            <a:pPr lvl="1"/>
            <a:endParaRPr lang="en-CA" dirty="0"/>
          </a:p>
          <a:p>
            <a:pPr lvl="1"/>
            <a:endParaRPr lang="en-CA" dirty="0"/>
          </a:p>
        </p:txBody>
      </p:sp>
      <p:pic>
        <p:nvPicPr>
          <p:cNvPr id="9" name="Audio 8">
            <a:hlinkClick r:id="" action="ppaction://media"/>
            <a:extLst>
              <a:ext uri="{FF2B5EF4-FFF2-40B4-BE49-F238E27FC236}">
                <a16:creationId xmlns:a16="http://schemas.microsoft.com/office/drawing/2014/main" id="{737225BF-C29F-40F5-BD2F-4C924F23EC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52946"/>
    </mc:Choice>
    <mc:Fallback>
      <p:transition spd="slow" advTm="52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p:txBody>
          <a:bodyPr>
            <a:normAutofit/>
          </a:bodyPr>
          <a:lstStyle/>
          <a:p>
            <a:pPr marL="0" indent="0">
              <a:buNone/>
            </a:pPr>
            <a:r>
              <a:rPr lang="en-CA" sz="1800" dirty="0"/>
              <a:t>[1]	https://en.wikipedia.org/wiki/C++_classes</a:t>
            </a:r>
          </a:p>
          <a:p>
            <a:pPr marL="0" indent="0">
              <a:buNone/>
            </a:pPr>
            <a:r>
              <a:rPr lang="en-CA" sz="1800" dirty="0"/>
              <a:t>[2]	https://en.wikipedia.org/wiki/Inline_expansion</a:t>
            </a:r>
          </a:p>
          <a:p>
            <a:pPr marL="0" indent="0">
              <a:buNone/>
            </a:pPr>
            <a:r>
              <a:rPr lang="en-CA" sz="1800" dirty="0"/>
              <a:t>[3]	https://en.wikipedia.org/wiki/Spherical_coordinate_system</a:t>
            </a:r>
          </a:p>
          <a:p>
            <a:pPr marL="0" indent="0">
              <a:buNone/>
            </a:pPr>
            <a:r>
              <a:rPr lang="en-CA" sz="1800" dirty="0"/>
              <a:t>[4] 	https://en.wikipedia.org/wiki/Interface_(computing)</a:t>
            </a:r>
          </a:p>
        </p:txBody>
      </p:sp>
      <p:pic>
        <p:nvPicPr>
          <p:cNvPr id="6" name="Audio 5">
            <a:hlinkClick r:id="" action="ppaction://media"/>
            <a:extLst>
              <a:ext uri="{FF2B5EF4-FFF2-40B4-BE49-F238E27FC236}">
                <a16:creationId xmlns:a16="http://schemas.microsoft.com/office/drawing/2014/main" id="{ECD7A78A-A686-43B2-A663-54E3FDADA7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378"/>
    </mc:Choice>
    <mc:Fallback>
      <p:transition spd="slow" advTm="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a:t>These slides were prepared using the Georgia typeface. Mathematical equations use </a:t>
            </a:r>
            <a:r>
              <a:rPr lang="en-CA" dirty="0">
                <a:latin typeface="Times New Roman" panose="02020603050405020304" pitchFamily="18" charset="0"/>
                <a:cs typeface="Times New Roman" panose="02020603050405020304" pitchFamily="18" charset="0"/>
              </a:rPr>
              <a:t>Times New Roman</a:t>
            </a:r>
            <a:r>
              <a:rPr lang="en-CA" dirty="0"/>
              <a:t>, and source code is presented using </a:t>
            </a:r>
            <a:r>
              <a:rPr lang="en-CA" dirty="0">
                <a:latin typeface="Consolas" panose="020B0609020204030204" pitchFamily="49" charset="0"/>
                <a:cs typeface="Consolas" panose="020B0609020204030204" pitchFamily="49" charset="0"/>
              </a:rPr>
              <a:t>Consolas</a:t>
            </a:r>
            <a:r>
              <a:rPr lang="en-CA" dirty="0"/>
              <a:t>.</a:t>
            </a:r>
          </a:p>
          <a:p>
            <a:pPr marL="0" indent="0">
              <a:buNone/>
            </a:pPr>
            <a:endParaRPr lang="en-CA" dirty="0"/>
          </a:p>
          <a:p>
            <a:pPr marL="0" indent="0">
              <a:buNone/>
            </a:pPr>
            <a:r>
              <a:rPr lang="en-CA" dirty="0"/>
              <a:t>The 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a:extLst>
              <a:ext uri="{FF2B5EF4-FFF2-40B4-BE49-F238E27FC236}">
                <a16:creationId xmlns:a16="http://schemas.microsoft.com/office/drawing/2014/main" id="{8FFBE96E-45BD-457A-91F6-3F8F8CF2783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2029"/>
    </mc:Choice>
    <mc:Fallback>
      <p:transition spd="slow" advTm="2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a:t>ece</a:t>
            </a:r>
            <a:r>
              <a:rPr lang="en-CA" dirty="0"/>
              <a:t> 150 </a:t>
            </a:r>
            <a:r>
              <a:rPr lang="en-CA" i="1" dirty="0"/>
              <a:t>Fundamentals of Programming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5" name="Audio 4">
            <a:hlinkClick r:id="" action="ppaction://media"/>
            <a:extLst>
              <a:ext uri="{FF2B5EF4-FFF2-40B4-BE49-F238E27FC236}">
                <a16:creationId xmlns:a16="http://schemas.microsoft.com/office/drawing/2014/main" id="{058D1330-91C6-4474-9B08-690A2B1725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713"/>
    </mc:Choice>
    <mc:Fallback>
      <p:transition spd="slow" advTm="3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Review of encapsulation</a:t>
            </a:r>
          </a:p>
        </p:txBody>
      </p:sp>
      <p:sp>
        <p:nvSpPr>
          <p:cNvPr id="3" name="Content Placeholder 2"/>
          <p:cNvSpPr>
            <a:spLocks noGrp="1"/>
          </p:cNvSpPr>
          <p:nvPr>
            <p:ph idx="1"/>
          </p:nvPr>
        </p:nvSpPr>
        <p:spPr/>
        <p:txBody>
          <a:bodyPr/>
          <a:lstStyle/>
          <a:p>
            <a:r>
              <a:rPr lang="en-US" dirty="0"/>
              <a:t>Let us look at the </a:t>
            </a:r>
            <a:r>
              <a:rPr lang="en-US" dirty="0">
                <a:latin typeface="Consolas" panose="020B0609020204030204" pitchFamily="49" charset="0"/>
              </a:rPr>
              <a:t>Vector_3d</a:t>
            </a:r>
            <a:r>
              <a:rPr lang="en-US" dirty="0"/>
              <a:t> class</a:t>
            </a:r>
          </a:p>
          <a:p>
            <a:pPr lvl="1"/>
            <a:r>
              <a:rPr lang="en-US" dirty="0"/>
              <a:t>It has three member variables: </a:t>
            </a:r>
            <a:r>
              <a:rPr lang="en-US" dirty="0">
                <a:latin typeface="Consolas" panose="020B0609020204030204" pitchFamily="49" charset="0"/>
              </a:rPr>
              <a:t>x_</a:t>
            </a:r>
            <a:r>
              <a:rPr lang="en-US" dirty="0"/>
              <a:t>, </a:t>
            </a:r>
            <a:r>
              <a:rPr lang="en-US" dirty="0">
                <a:latin typeface="Consolas" panose="020B0609020204030204" pitchFamily="49" charset="0"/>
              </a:rPr>
              <a:t>y_</a:t>
            </a:r>
            <a:r>
              <a:rPr lang="en-US" dirty="0"/>
              <a:t> and </a:t>
            </a:r>
            <a:r>
              <a:rPr lang="en-US" dirty="0">
                <a:latin typeface="Consolas" panose="020B0609020204030204" pitchFamily="49" charset="0"/>
              </a:rPr>
              <a:t>z_</a:t>
            </a:r>
            <a:endParaRPr lang="en-US" dirty="0"/>
          </a:p>
          <a:p>
            <a:pPr lvl="1"/>
            <a:endParaRPr lang="en-US" dirty="0"/>
          </a:p>
          <a:p>
            <a:r>
              <a:rPr lang="en-US" dirty="0"/>
              <a:t>Why not leave them public and just call them  </a:t>
            </a:r>
            <a:r>
              <a:rPr lang="en-US" dirty="0">
                <a:latin typeface="Consolas" panose="020B0609020204030204" pitchFamily="49" charset="0"/>
              </a:rPr>
              <a:t>x</a:t>
            </a:r>
            <a:r>
              <a:rPr lang="en-US" dirty="0"/>
              <a:t>, </a:t>
            </a:r>
            <a:r>
              <a:rPr lang="en-US" dirty="0">
                <a:latin typeface="Consolas" panose="020B0609020204030204" pitchFamily="49" charset="0"/>
              </a:rPr>
              <a:t>y</a:t>
            </a:r>
            <a:r>
              <a:rPr lang="en-US" dirty="0"/>
              <a:t> and </a:t>
            </a:r>
            <a:r>
              <a:rPr lang="en-US" dirty="0">
                <a:latin typeface="Consolas" panose="020B0609020204030204" pitchFamily="49" charset="0"/>
              </a:rPr>
              <a:t>z</a:t>
            </a:r>
            <a:r>
              <a:rPr lang="en-US" dirty="0"/>
              <a:t>?</a:t>
            </a:r>
          </a:p>
          <a:p>
            <a:pPr marL="457200" lvl="1" indent="0">
              <a:buNone/>
            </a:pPr>
            <a:r>
              <a:rPr lang="en-US" dirty="0">
                <a:latin typeface="Consolas" panose="020B0609020204030204" pitchFamily="49" charset="0"/>
              </a:rPr>
              <a:t>	class Vector_3d {</a:t>
            </a:r>
          </a:p>
          <a:p>
            <a:pPr marL="457200" lvl="1" indent="0">
              <a:buNone/>
            </a:pPr>
            <a:r>
              <a:rPr lang="en-US" dirty="0">
                <a:latin typeface="Consolas" panose="020B0609020204030204" pitchFamily="49" charset="0"/>
              </a:rPr>
              <a:t>	    public:</a:t>
            </a:r>
          </a:p>
          <a:p>
            <a:pPr marL="457200" lvl="1" indent="0">
              <a:buNone/>
            </a:pPr>
            <a:r>
              <a:rPr lang="en-US" dirty="0">
                <a:latin typeface="Consolas" panose="020B0609020204030204" pitchFamily="49" charset="0"/>
              </a:rPr>
              <a:t>	        double x;</a:t>
            </a:r>
          </a:p>
          <a:p>
            <a:pPr marL="457200" lvl="1" indent="0">
              <a:buNone/>
            </a:pPr>
            <a:r>
              <a:rPr lang="en-US" dirty="0">
                <a:latin typeface="Consolas" panose="020B0609020204030204" pitchFamily="49" charset="0"/>
              </a:rPr>
              <a:t>	        double y;</a:t>
            </a:r>
          </a:p>
          <a:p>
            <a:pPr marL="457200" lvl="1" indent="0">
              <a:buNone/>
            </a:pPr>
            <a:r>
              <a:rPr lang="en-US" dirty="0">
                <a:latin typeface="Consolas" panose="020B0609020204030204" pitchFamily="49" charset="0"/>
              </a:rPr>
              <a:t>	        double z;</a:t>
            </a:r>
          </a:p>
          <a:p>
            <a:pPr marL="457200" lvl="1" indent="0">
              <a:buNone/>
            </a:pPr>
            <a:r>
              <a:rPr lang="en-US" dirty="0">
                <a:latin typeface="Consolas" panose="020B0609020204030204" pitchFamily="49" charset="0"/>
              </a:rPr>
              <a:t>	};</a:t>
            </a:r>
          </a:p>
          <a:p>
            <a:pPr marL="457200" lvl="1" indent="0">
              <a:buNone/>
            </a:pPr>
            <a:endParaRPr lang="en-US" dirty="0">
              <a:latin typeface="Consolas" panose="020B0609020204030204" pitchFamily="49" charset="0"/>
            </a:endParaRPr>
          </a:p>
          <a:p>
            <a:r>
              <a:rPr lang="en-US" dirty="0"/>
              <a:t>After all, this would be easier and simpler, as there are absolutely no restrictions on their values</a:t>
            </a:r>
          </a:p>
          <a:p>
            <a:pPr lvl="1"/>
            <a:r>
              <a:rPr lang="en-US" dirty="0"/>
              <a:t>Nothing the user sets any of these to will affect the object</a:t>
            </a:r>
            <a:endParaRPr lang="en-US" dirty="0">
              <a:latin typeface="Consolas" panose="020B0609020204030204" pitchFamily="49" charset="0"/>
            </a:endParaRPr>
          </a:p>
          <a:p>
            <a:pPr marL="457200" lvl="1" indent="0">
              <a:buNone/>
            </a:pPr>
            <a:endParaRPr lang="en-US" dirty="0">
              <a:latin typeface="Consolas" panose="020B0609020204030204" pitchFamily="49" charset="0"/>
            </a:endParaRPr>
          </a:p>
        </p:txBody>
      </p:sp>
      <p:pic>
        <p:nvPicPr>
          <p:cNvPr id="11" name="Audio 10">
            <a:hlinkClick r:id="" action="ppaction://media"/>
            <a:extLst>
              <a:ext uri="{FF2B5EF4-FFF2-40B4-BE49-F238E27FC236}">
                <a16:creationId xmlns:a16="http://schemas.microsoft.com/office/drawing/2014/main" id="{83EE352F-992C-47ED-8BA2-8A6B0024570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34817481"/>
      </p:ext>
    </p:extLst>
  </p:cSld>
  <p:clrMapOvr>
    <a:masterClrMapping/>
  </p:clrMapOvr>
  <mc:AlternateContent xmlns:mc="http://schemas.openxmlformats.org/markup-compatibility/2006">
    <mc:Choice xmlns:p14="http://schemas.microsoft.com/office/powerpoint/2010/main" Requires="p14">
      <p:transition spd="slow" p14:dur="2000" advTm="53272"/>
    </mc:Choice>
    <mc:Fallback>
      <p:transition spd="slow" advTm="53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Using member functions</a:t>
            </a:r>
          </a:p>
        </p:txBody>
      </p:sp>
      <p:sp>
        <p:nvSpPr>
          <p:cNvPr id="3" name="Content Placeholder 2"/>
          <p:cNvSpPr>
            <a:spLocks noGrp="1"/>
          </p:cNvSpPr>
          <p:nvPr>
            <p:ph idx="1"/>
          </p:nvPr>
        </p:nvSpPr>
        <p:spPr/>
        <p:txBody>
          <a:bodyPr/>
          <a:lstStyle/>
          <a:p>
            <a:r>
              <a:rPr lang="en-US" dirty="0"/>
              <a:t>For example, why waste the time to do the following?</a:t>
            </a:r>
          </a:p>
          <a:p>
            <a:pPr marL="457200" lvl="1" indent="0">
              <a:buNone/>
            </a:pPr>
            <a:r>
              <a:rPr lang="en-US" sz="1550" dirty="0">
                <a:latin typeface="Consolas" panose="020B0609020204030204" pitchFamily="49" charset="0"/>
              </a:rPr>
              <a:t>	class Vector_3d {</a:t>
            </a:r>
          </a:p>
          <a:p>
            <a:pPr marL="457200" lvl="1" indent="0">
              <a:buNone/>
            </a:pPr>
            <a:r>
              <a:rPr lang="en-US" sz="1550" dirty="0">
                <a:latin typeface="Consolas" panose="020B0609020204030204" pitchFamily="49" charset="0"/>
              </a:rPr>
              <a:t>	    public:</a:t>
            </a:r>
          </a:p>
          <a:p>
            <a:pPr marL="457200" lvl="1" indent="0">
              <a:buNone/>
            </a:pPr>
            <a:r>
              <a:rPr lang="en-US" sz="1550" dirty="0">
                <a:latin typeface="Consolas" panose="020B0609020204030204" pitchFamily="49" charset="0"/>
              </a:rPr>
              <a:t>	        Vector_3d{ double </a:t>
            </a:r>
            <a:r>
              <a:rPr lang="en-US" sz="1550" dirty="0" err="1">
                <a:latin typeface="Consolas" panose="020B0609020204030204" pitchFamily="49" charset="0"/>
              </a:rPr>
              <a:t>new_x</a:t>
            </a:r>
            <a:r>
              <a:rPr lang="en-US" sz="1550" dirty="0">
                <a:latin typeface="Consolas" panose="020B0609020204030204" pitchFamily="49" charset="0"/>
              </a:rPr>
              <a:t> = 0.0,</a:t>
            </a:r>
          </a:p>
          <a:p>
            <a:pPr marL="457200" lvl="1" indent="0">
              <a:buNone/>
            </a:pPr>
            <a:r>
              <a:rPr lang="en-US" sz="1550" dirty="0">
                <a:latin typeface="Consolas" panose="020B0609020204030204" pitchFamily="49" charset="0"/>
              </a:rPr>
              <a:t>	                   double </a:t>
            </a:r>
            <a:r>
              <a:rPr lang="en-US" sz="1550" dirty="0" err="1">
                <a:latin typeface="Consolas" panose="020B0609020204030204" pitchFamily="49" charset="0"/>
              </a:rPr>
              <a:t>new_y</a:t>
            </a:r>
            <a:r>
              <a:rPr lang="en-US" sz="1550" dirty="0">
                <a:latin typeface="Consolas" panose="020B0609020204030204" pitchFamily="49" charset="0"/>
              </a:rPr>
              <a:t> = 0.0,</a:t>
            </a:r>
          </a:p>
          <a:p>
            <a:pPr marL="457200" lvl="1" indent="0">
              <a:buNone/>
            </a:pPr>
            <a:r>
              <a:rPr lang="en-US" sz="1550" dirty="0">
                <a:latin typeface="Consolas" panose="020B0609020204030204" pitchFamily="49" charset="0"/>
              </a:rPr>
              <a:t>	                   double </a:t>
            </a:r>
            <a:r>
              <a:rPr lang="en-US" sz="1550" dirty="0" err="1">
                <a:latin typeface="Consolas" panose="020B0609020204030204" pitchFamily="49" charset="0"/>
              </a:rPr>
              <a:t>new_z</a:t>
            </a:r>
            <a:r>
              <a:rPr lang="en-US" sz="1550" dirty="0">
                <a:latin typeface="Consolas" panose="020B0609020204030204" pitchFamily="49" charset="0"/>
              </a:rPr>
              <a:t> = 0.0 };</a:t>
            </a:r>
            <a:br>
              <a:rPr lang="en-US" sz="1550" dirty="0">
                <a:latin typeface="Consolas" panose="020B0609020204030204" pitchFamily="49" charset="0"/>
              </a:rPr>
            </a:br>
            <a:endParaRPr lang="en-US" sz="1550" dirty="0">
              <a:latin typeface="Consolas" panose="020B0609020204030204" pitchFamily="49" charset="0"/>
            </a:endParaRPr>
          </a:p>
          <a:p>
            <a:pPr marL="457200" lvl="1" indent="0">
              <a:buNone/>
            </a:pPr>
            <a:r>
              <a:rPr lang="en-US" sz="1550" dirty="0">
                <a:latin typeface="Consolas" panose="020B0609020204030204" pitchFamily="49" charset="0"/>
              </a:rPr>
              <a:t>	         double x();</a:t>
            </a:r>
          </a:p>
          <a:p>
            <a:pPr marL="457200" lvl="1" indent="0">
              <a:buNone/>
            </a:pPr>
            <a:r>
              <a:rPr lang="en-US" sz="1550" dirty="0">
                <a:latin typeface="Consolas" panose="020B0609020204030204" pitchFamily="49" charset="0"/>
              </a:rPr>
              <a:t>	         double y();</a:t>
            </a:r>
          </a:p>
          <a:p>
            <a:pPr marL="457200" lvl="1" indent="0">
              <a:buNone/>
            </a:pPr>
            <a:r>
              <a:rPr lang="en-US" sz="1550" dirty="0">
                <a:latin typeface="Consolas" panose="020B0609020204030204" pitchFamily="49" charset="0"/>
              </a:rPr>
              <a:t>	         double z();</a:t>
            </a:r>
          </a:p>
          <a:p>
            <a:pPr marL="457200" lvl="1" indent="0">
              <a:buNone/>
            </a:pPr>
            <a:r>
              <a:rPr lang="en-US" sz="1550" dirty="0">
                <a:latin typeface="Consolas" panose="020B0609020204030204" pitchFamily="49" charset="0"/>
              </a:rPr>
              <a:t>	         void x( double </a:t>
            </a:r>
            <a:r>
              <a:rPr lang="en-US" sz="1550" dirty="0" err="1">
                <a:latin typeface="Consolas" panose="020B0609020204030204" pitchFamily="49" charset="0"/>
              </a:rPr>
              <a:t>new_x</a:t>
            </a:r>
            <a:r>
              <a:rPr lang="en-US" sz="1550" dirty="0">
                <a:latin typeface="Consolas" panose="020B0609020204030204" pitchFamily="49" charset="0"/>
              </a:rPr>
              <a:t> );</a:t>
            </a:r>
          </a:p>
          <a:p>
            <a:pPr marL="457200" lvl="1" indent="0">
              <a:buNone/>
            </a:pPr>
            <a:r>
              <a:rPr lang="en-US" sz="1550" dirty="0">
                <a:latin typeface="Consolas" panose="020B0609020204030204" pitchFamily="49" charset="0"/>
              </a:rPr>
              <a:t>	         void y( double </a:t>
            </a:r>
            <a:r>
              <a:rPr lang="en-US" sz="1550" dirty="0" err="1">
                <a:latin typeface="Consolas" panose="020B0609020204030204" pitchFamily="49" charset="0"/>
              </a:rPr>
              <a:t>new_y</a:t>
            </a:r>
            <a:r>
              <a:rPr lang="en-US" sz="1550" dirty="0">
                <a:latin typeface="Consolas" panose="020B0609020204030204" pitchFamily="49" charset="0"/>
              </a:rPr>
              <a:t> );</a:t>
            </a:r>
          </a:p>
          <a:p>
            <a:pPr marL="457200" lvl="1" indent="0">
              <a:buNone/>
            </a:pPr>
            <a:r>
              <a:rPr lang="en-US" sz="1550" dirty="0">
                <a:latin typeface="Consolas" panose="020B0609020204030204" pitchFamily="49" charset="0"/>
              </a:rPr>
              <a:t>	         void z( double </a:t>
            </a:r>
            <a:r>
              <a:rPr lang="en-US" sz="1550" dirty="0" err="1">
                <a:latin typeface="Consolas" panose="020B0609020204030204" pitchFamily="49" charset="0"/>
              </a:rPr>
              <a:t>new_z</a:t>
            </a:r>
            <a:r>
              <a:rPr lang="en-US" sz="1550" dirty="0">
                <a:latin typeface="Consolas" panose="020B0609020204030204" pitchFamily="49" charset="0"/>
              </a:rPr>
              <a:t> );</a:t>
            </a:r>
          </a:p>
          <a:p>
            <a:pPr marL="457200" lvl="1" indent="0">
              <a:buNone/>
            </a:pPr>
            <a:r>
              <a:rPr lang="en-US" sz="1550" dirty="0">
                <a:latin typeface="Consolas" panose="020B0609020204030204" pitchFamily="49" charset="0"/>
              </a:rPr>
              <a:t>	    private:</a:t>
            </a:r>
          </a:p>
          <a:p>
            <a:pPr marL="457200" lvl="1" indent="0">
              <a:buNone/>
            </a:pPr>
            <a:r>
              <a:rPr lang="en-US" sz="1550" dirty="0">
                <a:latin typeface="Consolas" panose="020B0609020204030204" pitchFamily="49" charset="0"/>
              </a:rPr>
              <a:t>	        double x_;</a:t>
            </a:r>
          </a:p>
          <a:p>
            <a:pPr marL="457200" lvl="1" indent="0">
              <a:buNone/>
            </a:pPr>
            <a:r>
              <a:rPr lang="en-US" sz="1550" dirty="0">
                <a:latin typeface="Consolas" panose="020B0609020204030204" pitchFamily="49" charset="0"/>
              </a:rPr>
              <a:t>	        double y_;</a:t>
            </a:r>
          </a:p>
          <a:p>
            <a:pPr marL="457200" lvl="1" indent="0">
              <a:buNone/>
            </a:pPr>
            <a:r>
              <a:rPr lang="en-US" sz="1550" dirty="0">
                <a:latin typeface="Consolas" panose="020B0609020204030204" pitchFamily="49" charset="0"/>
              </a:rPr>
              <a:t>	        double z_;</a:t>
            </a:r>
          </a:p>
          <a:p>
            <a:pPr marL="457200" lvl="1" indent="0">
              <a:buNone/>
            </a:pPr>
            <a:r>
              <a:rPr lang="en-US" sz="1550" dirty="0">
                <a:latin typeface="Consolas" panose="020B0609020204030204" pitchFamily="49" charset="0"/>
              </a:rPr>
              <a:t>	};</a:t>
            </a:r>
          </a:p>
          <a:p>
            <a:endParaRPr lang="en-US" dirty="0"/>
          </a:p>
        </p:txBody>
      </p:sp>
      <p:pic>
        <p:nvPicPr>
          <p:cNvPr id="7" name="Audio 6">
            <a:hlinkClick r:id="" action="ppaction://media"/>
            <a:extLst>
              <a:ext uri="{FF2B5EF4-FFF2-40B4-BE49-F238E27FC236}">
                <a16:creationId xmlns:a16="http://schemas.microsoft.com/office/drawing/2014/main" id="{F1462C51-9A35-487F-8D4B-DB5716828B8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02214290"/>
      </p:ext>
    </p:extLst>
  </p:cSld>
  <p:clrMapOvr>
    <a:masterClrMapping/>
  </p:clrMapOvr>
  <mc:AlternateContent xmlns:mc="http://schemas.openxmlformats.org/markup-compatibility/2006">
    <mc:Choice xmlns:p14="http://schemas.microsoft.com/office/powerpoint/2010/main" Requires="p14">
      <p:transition spd="slow" p14:dur="2000" advTm="21719"/>
    </mc:Choice>
    <mc:Fallback>
      <p:transition spd="slow" advTm="21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Using member functions</a:t>
            </a:r>
          </a:p>
        </p:txBody>
      </p:sp>
      <p:sp>
        <p:nvSpPr>
          <p:cNvPr id="3" name="Content Placeholder 2"/>
          <p:cNvSpPr>
            <a:spLocks noGrp="1"/>
          </p:cNvSpPr>
          <p:nvPr>
            <p:ph idx="1"/>
          </p:nvPr>
        </p:nvSpPr>
        <p:spPr/>
        <p:txBody>
          <a:bodyPr/>
          <a:lstStyle/>
          <a:p>
            <a:r>
              <a:rPr lang="en-US" dirty="0"/>
              <a:t>One problem is, you are not clairvoyant,</a:t>
            </a:r>
            <a:br>
              <a:rPr lang="en-US" dirty="0"/>
            </a:br>
            <a:r>
              <a:rPr lang="en-US" dirty="0"/>
              <a:t>	you cannot predict the future</a:t>
            </a:r>
          </a:p>
          <a:p>
            <a:endParaRPr lang="en-US" dirty="0"/>
          </a:p>
          <a:p>
            <a:r>
              <a:rPr lang="en-US" dirty="0"/>
              <a:t>Once users are accessing your member variables,</a:t>
            </a:r>
            <a:br>
              <a:rPr lang="en-US" dirty="0"/>
            </a:br>
            <a:r>
              <a:rPr lang="en-US" dirty="0"/>
              <a:t>	you can no longer change your underlying design of the class</a:t>
            </a:r>
          </a:p>
          <a:p>
            <a:endParaRPr lang="en-US" dirty="0"/>
          </a:p>
          <a:p>
            <a:r>
              <a:rPr lang="en-US" dirty="0"/>
              <a:t>Suppose we do it the “hard” way:</a:t>
            </a:r>
          </a:p>
          <a:p>
            <a:pPr lvl="1"/>
            <a:r>
              <a:rPr lang="en-US" dirty="0"/>
              <a:t>Every time the user wants a member variable,</a:t>
            </a:r>
            <a:br>
              <a:rPr lang="en-US" dirty="0"/>
            </a:br>
            <a:r>
              <a:rPr lang="en-US" dirty="0"/>
              <a:t>		the user must call the appropriate member function</a:t>
            </a:r>
          </a:p>
          <a:p>
            <a:pPr lvl="1"/>
            <a:r>
              <a:rPr lang="en-US" dirty="0"/>
              <a:t>However, that’s not true:</a:t>
            </a:r>
          </a:p>
          <a:p>
            <a:pPr lvl="2"/>
            <a:r>
              <a:rPr lang="en-US" dirty="0"/>
              <a:t>The compiler can decide to </a:t>
            </a:r>
            <a:r>
              <a:rPr lang="en-US" i="1" dirty="0"/>
              <a:t>inline </a:t>
            </a:r>
            <a:r>
              <a:rPr lang="en-US" dirty="0"/>
              <a:t>very short function calls</a:t>
            </a:r>
          </a:p>
          <a:p>
            <a:pPr lvl="2"/>
            <a:r>
              <a:rPr lang="en-US" dirty="0"/>
              <a:t>That is, the compiler will replace the function call with code that achieves what the function call would have done</a:t>
            </a:r>
          </a:p>
        </p:txBody>
      </p:sp>
      <p:pic>
        <p:nvPicPr>
          <p:cNvPr id="9" name="Audio 8">
            <a:hlinkClick r:id="" action="ppaction://media"/>
            <a:extLst>
              <a:ext uri="{FF2B5EF4-FFF2-40B4-BE49-F238E27FC236}">
                <a16:creationId xmlns:a16="http://schemas.microsoft.com/office/drawing/2014/main" id="{3314E66C-3DB7-4CAB-8A84-C6A2BE6A872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70573026"/>
      </p:ext>
    </p:extLst>
  </p:cSld>
  <p:clrMapOvr>
    <a:masterClrMapping/>
  </p:clrMapOvr>
  <mc:AlternateContent xmlns:mc="http://schemas.openxmlformats.org/markup-compatibility/2006">
    <mc:Choice xmlns:p14="http://schemas.microsoft.com/office/powerpoint/2010/main" Requires="p14">
      <p:transition spd="slow" p14:dur="2000" advTm="127943"/>
    </mc:Choice>
    <mc:Fallback>
      <p:transition spd="slow" advTm="127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Our implementation</a:t>
            </a:r>
          </a:p>
        </p:txBody>
      </p:sp>
      <p:sp>
        <p:nvSpPr>
          <p:cNvPr id="3" name="Content Placeholder 2"/>
          <p:cNvSpPr>
            <a:spLocks noGrp="1"/>
          </p:cNvSpPr>
          <p:nvPr>
            <p:ph idx="1"/>
          </p:nvPr>
        </p:nvSpPr>
        <p:spPr>
          <a:xfrm>
            <a:off x="457200" y="1135285"/>
            <a:ext cx="3898776" cy="4525963"/>
          </a:xfrm>
        </p:spPr>
        <p:txBody>
          <a:bodyPr>
            <a:noAutofit/>
          </a:bodyPr>
          <a:lstStyle/>
          <a:p>
            <a:pPr marL="57150" indent="0">
              <a:buNone/>
            </a:pPr>
            <a:r>
              <a:rPr lang="en-US" sz="1200" dirty="0">
                <a:latin typeface="Consolas" panose="020B0609020204030204" pitchFamily="49" charset="0"/>
              </a:rPr>
              <a:t>class Vector_3d {</a:t>
            </a:r>
          </a:p>
          <a:p>
            <a:pPr marL="57150" indent="0">
              <a:buNone/>
            </a:pPr>
            <a:r>
              <a:rPr lang="en-US" sz="1200" dirty="0">
                <a:latin typeface="Consolas" panose="020B0609020204030204" pitchFamily="49" charset="0"/>
              </a:rPr>
              <a:t>    public:</a:t>
            </a:r>
          </a:p>
          <a:p>
            <a:pPr marL="57150" indent="0">
              <a:buNone/>
            </a:pPr>
            <a:r>
              <a:rPr lang="en-US" sz="1200" dirty="0">
                <a:latin typeface="Consolas" panose="020B0609020204030204" pitchFamily="49" charset="0"/>
              </a:rPr>
              <a:t>        Vector_3d( double </a:t>
            </a:r>
            <a:r>
              <a:rPr lang="en-US" sz="1200" dirty="0" err="1">
                <a:latin typeface="Consolas" panose="020B0609020204030204" pitchFamily="49" charset="0"/>
              </a:rPr>
              <a:t>new_x</a:t>
            </a:r>
            <a:r>
              <a:rPr lang="en-US" sz="1200" dirty="0">
                <a:latin typeface="Consolas" panose="020B0609020204030204" pitchFamily="49" charset="0"/>
              </a:rPr>
              <a:t> = 0.0,</a:t>
            </a:r>
          </a:p>
          <a:p>
            <a:pPr marL="57150" indent="0">
              <a:buNone/>
            </a:pPr>
            <a:r>
              <a:rPr lang="en-US" sz="1200" dirty="0">
                <a:latin typeface="Consolas" panose="020B0609020204030204" pitchFamily="49" charset="0"/>
              </a:rPr>
              <a:t>                   double </a:t>
            </a:r>
            <a:r>
              <a:rPr lang="en-US" sz="1200" dirty="0" err="1">
                <a:latin typeface="Consolas" panose="020B0609020204030204" pitchFamily="49" charset="0"/>
              </a:rPr>
              <a:t>new_y</a:t>
            </a:r>
            <a:r>
              <a:rPr lang="en-US" sz="1200" dirty="0">
                <a:latin typeface="Consolas" panose="020B0609020204030204" pitchFamily="49" charset="0"/>
              </a:rPr>
              <a:t> = 0.0,</a:t>
            </a:r>
          </a:p>
          <a:p>
            <a:pPr marL="57150" indent="0">
              <a:buNone/>
            </a:pPr>
            <a:r>
              <a:rPr lang="en-US" sz="1200" dirty="0">
                <a:latin typeface="Consolas" panose="020B0609020204030204" pitchFamily="49" charset="0"/>
              </a:rPr>
              <a:t>                   double </a:t>
            </a:r>
            <a:r>
              <a:rPr lang="en-US" sz="1200" dirty="0" err="1">
                <a:latin typeface="Consolas" panose="020B0609020204030204" pitchFamily="49" charset="0"/>
              </a:rPr>
              <a:t>new_z</a:t>
            </a:r>
            <a:r>
              <a:rPr lang="en-US" sz="1200" dirty="0">
                <a:latin typeface="Consolas" panose="020B0609020204030204" pitchFamily="49" charset="0"/>
              </a:rPr>
              <a:t> = 0.0 );</a:t>
            </a:r>
            <a:br>
              <a:rPr lang="en-US" sz="1200" dirty="0">
                <a:latin typeface="Consolas" panose="020B0609020204030204" pitchFamily="49" charset="0"/>
              </a:rPr>
            </a:br>
            <a:r>
              <a:rPr lang="en-US" sz="1200" dirty="0">
                <a:latin typeface="Consolas" panose="020B0609020204030204" pitchFamily="49" charset="0"/>
              </a:rPr>
              <a:t>         double x() const;</a:t>
            </a:r>
          </a:p>
          <a:p>
            <a:pPr marL="57150" indent="0">
              <a:buNone/>
            </a:pPr>
            <a:r>
              <a:rPr lang="en-US" sz="1200" dirty="0">
                <a:latin typeface="Consolas" panose="020B0609020204030204" pitchFamily="49" charset="0"/>
              </a:rPr>
              <a:t>         double y() const;</a:t>
            </a:r>
          </a:p>
          <a:p>
            <a:pPr marL="57150" indent="0">
              <a:buNone/>
            </a:pPr>
            <a:r>
              <a:rPr lang="en-US" sz="1200" dirty="0">
                <a:latin typeface="Consolas" panose="020B0609020204030204" pitchFamily="49" charset="0"/>
              </a:rPr>
              <a:t>         double z() const;</a:t>
            </a:r>
          </a:p>
          <a:p>
            <a:pPr marL="57150" indent="0">
              <a:buNone/>
            </a:pPr>
            <a:r>
              <a:rPr lang="en-US" sz="1200" dirty="0">
                <a:latin typeface="Consolas" panose="020B0609020204030204" pitchFamily="49" charset="0"/>
              </a:rPr>
              <a:t>         void x( double </a:t>
            </a:r>
            <a:r>
              <a:rPr lang="en-US" sz="1200" dirty="0" err="1">
                <a:latin typeface="Consolas" panose="020B0609020204030204" pitchFamily="49" charset="0"/>
              </a:rPr>
              <a:t>new_x</a:t>
            </a:r>
            <a:r>
              <a:rPr lang="en-US" sz="1200" dirty="0">
                <a:latin typeface="Consolas" panose="020B0609020204030204" pitchFamily="49" charset="0"/>
              </a:rPr>
              <a:t> );</a:t>
            </a:r>
          </a:p>
          <a:p>
            <a:pPr marL="57150" indent="0">
              <a:buNone/>
            </a:pPr>
            <a:r>
              <a:rPr lang="en-US" sz="1200" dirty="0">
                <a:latin typeface="Consolas" panose="020B0609020204030204" pitchFamily="49" charset="0"/>
              </a:rPr>
              <a:t>         void y( double </a:t>
            </a:r>
            <a:r>
              <a:rPr lang="en-US" sz="1200" dirty="0" err="1">
                <a:latin typeface="Consolas" panose="020B0609020204030204" pitchFamily="49" charset="0"/>
              </a:rPr>
              <a:t>new_y</a:t>
            </a:r>
            <a:r>
              <a:rPr lang="en-US" sz="1200" dirty="0">
                <a:latin typeface="Consolas" panose="020B0609020204030204" pitchFamily="49" charset="0"/>
              </a:rPr>
              <a:t> );</a:t>
            </a:r>
          </a:p>
          <a:p>
            <a:pPr marL="57150" indent="0">
              <a:buNone/>
            </a:pPr>
            <a:r>
              <a:rPr lang="en-US" sz="1200" dirty="0">
                <a:latin typeface="Consolas" panose="020B0609020204030204" pitchFamily="49" charset="0"/>
              </a:rPr>
              <a:t>         void z( double </a:t>
            </a:r>
            <a:r>
              <a:rPr lang="en-US" sz="1200" dirty="0" err="1">
                <a:latin typeface="Consolas" panose="020B0609020204030204" pitchFamily="49" charset="0"/>
              </a:rPr>
              <a:t>new_z</a:t>
            </a:r>
            <a:r>
              <a:rPr lang="en-US" sz="1200" dirty="0">
                <a:latin typeface="Consolas" panose="020B0609020204030204" pitchFamily="49" charset="0"/>
              </a:rPr>
              <a:t> );</a:t>
            </a:r>
          </a:p>
          <a:p>
            <a:pPr marL="57150" indent="0">
              <a:buNone/>
            </a:pPr>
            <a:r>
              <a:rPr lang="en-US" sz="1200" dirty="0">
                <a:latin typeface="Consolas" panose="020B0609020204030204" pitchFamily="49" charset="0"/>
              </a:rPr>
              <a:t>    private:</a:t>
            </a:r>
          </a:p>
          <a:p>
            <a:pPr marL="57150" indent="0">
              <a:buNone/>
            </a:pPr>
            <a:r>
              <a:rPr lang="en-US" sz="1200" dirty="0">
                <a:latin typeface="Consolas" panose="020B0609020204030204" pitchFamily="49" charset="0"/>
              </a:rPr>
              <a:t>        double x_;</a:t>
            </a:r>
          </a:p>
          <a:p>
            <a:pPr marL="57150" indent="0">
              <a:buNone/>
            </a:pPr>
            <a:r>
              <a:rPr lang="en-US" sz="1200" dirty="0">
                <a:latin typeface="Consolas" panose="020B0609020204030204" pitchFamily="49" charset="0"/>
              </a:rPr>
              <a:t>        double y_;</a:t>
            </a:r>
          </a:p>
          <a:p>
            <a:pPr marL="57150" indent="0">
              <a:buNone/>
            </a:pPr>
            <a:r>
              <a:rPr lang="en-US" sz="1200" dirty="0">
                <a:latin typeface="Consolas" panose="020B0609020204030204" pitchFamily="49" charset="0"/>
              </a:rPr>
              <a:t>        double z_;</a:t>
            </a:r>
          </a:p>
          <a:p>
            <a:pPr marL="57150" indent="0">
              <a:buNone/>
            </a:pPr>
            <a:r>
              <a:rPr lang="en-US" sz="1200" dirty="0">
                <a:latin typeface="Consolas" panose="020B0609020204030204" pitchFamily="49" charset="0"/>
              </a:rPr>
              <a:t>};</a:t>
            </a:r>
          </a:p>
          <a:p>
            <a:pPr marL="57150" indent="0">
              <a:buNone/>
            </a:pPr>
            <a:endParaRPr lang="en-US" sz="1200" dirty="0">
              <a:latin typeface="Consolas" panose="020B0609020204030204" pitchFamily="49" charset="0"/>
            </a:endParaRPr>
          </a:p>
          <a:p>
            <a:pPr marL="57150" indent="0">
              <a:buNone/>
            </a:pPr>
            <a:r>
              <a:rPr lang="en-US" sz="1200" dirty="0">
                <a:latin typeface="Consolas" panose="020B0609020204030204" pitchFamily="49" charset="0"/>
              </a:rPr>
              <a:t>Vector_3d::Vector_3d( double </a:t>
            </a:r>
            <a:r>
              <a:rPr lang="en-US" sz="1200" dirty="0" err="1">
                <a:latin typeface="Consolas" panose="020B0609020204030204" pitchFamily="49" charset="0"/>
              </a:rPr>
              <a:t>new_x</a:t>
            </a:r>
            <a:r>
              <a:rPr lang="en-US" sz="1200" dirty="0">
                <a:latin typeface="Consolas" panose="020B0609020204030204" pitchFamily="49" charset="0"/>
              </a:rPr>
              <a:t>,</a:t>
            </a:r>
            <a:br>
              <a:rPr lang="en-US" sz="1200" dirty="0">
                <a:latin typeface="Consolas" panose="020B0609020204030204" pitchFamily="49" charset="0"/>
              </a:rPr>
            </a:br>
            <a:r>
              <a:rPr lang="en-US" sz="1200" dirty="0">
                <a:latin typeface="Consolas" panose="020B0609020204030204" pitchFamily="49" charset="0"/>
              </a:rPr>
              <a:t>        double </a:t>
            </a:r>
            <a:r>
              <a:rPr lang="en-US" sz="1200" dirty="0" err="1">
                <a:latin typeface="Consolas" panose="020B0609020204030204" pitchFamily="49" charset="0"/>
              </a:rPr>
              <a:t>new_y</a:t>
            </a:r>
            <a:r>
              <a:rPr lang="en-US" sz="1200" dirty="0">
                <a:latin typeface="Consolas" panose="020B0609020204030204" pitchFamily="49" charset="0"/>
              </a:rPr>
              <a:t>, double </a:t>
            </a:r>
            <a:r>
              <a:rPr lang="en-US" sz="1200" dirty="0" err="1">
                <a:latin typeface="Consolas" panose="020B0609020204030204" pitchFamily="49" charset="0"/>
              </a:rPr>
              <a:t>new_z</a:t>
            </a:r>
            <a:r>
              <a:rPr lang="en-US" sz="1200" dirty="0">
                <a:latin typeface="Consolas" panose="020B0609020204030204" pitchFamily="49" charset="0"/>
              </a:rPr>
              <a:t> ) {</a:t>
            </a:r>
          </a:p>
          <a:p>
            <a:pPr marL="57150" indent="0">
              <a:buNone/>
            </a:pPr>
            <a:r>
              <a:rPr lang="en-US" sz="1200" dirty="0">
                <a:latin typeface="Consolas" panose="020B0609020204030204" pitchFamily="49" charset="0"/>
              </a:rPr>
              <a:t>x_{ </a:t>
            </a:r>
            <a:r>
              <a:rPr lang="en-US" sz="1200" dirty="0" err="1">
                <a:latin typeface="Consolas" panose="020B0609020204030204" pitchFamily="49" charset="0"/>
              </a:rPr>
              <a:t>new_x</a:t>
            </a:r>
            <a:r>
              <a:rPr lang="en-US" sz="1200" dirty="0">
                <a:latin typeface="Consolas" panose="020B0609020204030204" pitchFamily="49" charset="0"/>
              </a:rPr>
              <a:t> },</a:t>
            </a:r>
          </a:p>
          <a:p>
            <a:pPr marL="57150" indent="0">
              <a:buNone/>
            </a:pPr>
            <a:r>
              <a:rPr lang="en-US" sz="1200" dirty="0">
                <a:latin typeface="Consolas" panose="020B0609020204030204" pitchFamily="49" charset="0"/>
              </a:rPr>
              <a:t>y_{ </a:t>
            </a:r>
            <a:r>
              <a:rPr lang="en-US" sz="1200" dirty="0" err="1">
                <a:latin typeface="Consolas" panose="020B0609020204030204" pitchFamily="49" charset="0"/>
              </a:rPr>
              <a:t>new_y</a:t>
            </a:r>
            <a:r>
              <a:rPr lang="en-US" sz="1200" dirty="0">
                <a:latin typeface="Consolas" panose="020B0609020204030204" pitchFamily="49" charset="0"/>
              </a:rPr>
              <a:t> },</a:t>
            </a:r>
          </a:p>
          <a:p>
            <a:pPr marL="57150" indent="0">
              <a:buNone/>
            </a:pPr>
            <a:r>
              <a:rPr lang="en-US" sz="1200" dirty="0">
                <a:latin typeface="Consolas" panose="020B0609020204030204" pitchFamily="49" charset="0"/>
              </a:rPr>
              <a:t>z_{ </a:t>
            </a:r>
            <a:r>
              <a:rPr lang="en-US" sz="1200" dirty="0" err="1">
                <a:latin typeface="Consolas" panose="020B0609020204030204" pitchFamily="49" charset="0"/>
              </a:rPr>
              <a:t>new_z</a:t>
            </a:r>
            <a:r>
              <a:rPr lang="en-US" sz="1200" dirty="0">
                <a:latin typeface="Consolas" panose="020B0609020204030204" pitchFamily="49" charset="0"/>
              </a:rPr>
              <a:t> } {</a:t>
            </a:r>
          </a:p>
          <a:p>
            <a:pPr marL="57150" indent="0">
              <a:buNone/>
            </a:pPr>
            <a:r>
              <a:rPr lang="en-US" sz="1200" dirty="0">
                <a:latin typeface="Consolas" panose="020B0609020204030204" pitchFamily="49" charset="0"/>
              </a:rPr>
              <a:t>    // Empty constructor</a:t>
            </a:r>
          </a:p>
          <a:p>
            <a:pPr marL="57150" indent="0">
              <a:buNone/>
            </a:pPr>
            <a:r>
              <a:rPr lang="en-US" sz="1200" dirty="0">
                <a:latin typeface="Consolas" panose="020B0609020204030204" pitchFamily="49" charset="0"/>
              </a:rPr>
              <a:t>}</a:t>
            </a:r>
          </a:p>
          <a:p>
            <a:pPr marL="57150" indent="0">
              <a:buNone/>
            </a:pPr>
            <a:endParaRPr lang="en-US" sz="1200" dirty="0">
              <a:latin typeface="Consolas" panose="020B0609020204030204" pitchFamily="49" charset="0"/>
            </a:endParaRPr>
          </a:p>
          <a:p>
            <a:pPr marL="57150" indent="0">
              <a:buNone/>
            </a:pPr>
            <a:endParaRPr lang="en-US" sz="1200" dirty="0">
              <a:latin typeface="Consolas" panose="020B0609020204030204" pitchFamily="49" charset="0"/>
            </a:endParaRPr>
          </a:p>
          <a:p>
            <a:pPr marL="57150" indent="0">
              <a:buNone/>
            </a:pPr>
            <a:endParaRPr lang="en-US" sz="1200" dirty="0">
              <a:latin typeface="Consolas" panose="020B0609020204030204" pitchFamily="49" charset="0"/>
            </a:endParaRPr>
          </a:p>
          <a:p>
            <a:pPr marL="57150" indent="0">
              <a:buNone/>
            </a:pPr>
            <a:endParaRPr lang="en-US" sz="1200" dirty="0">
              <a:latin typeface="Consolas" panose="020B0609020204030204" pitchFamily="49" charset="0"/>
            </a:endParaRPr>
          </a:p>
          <a:p>
            <a:pPr marL="57150" indent="0">
              <a:buNone/>
            </a:pPr>
            <a:r>
              <a:rPr lang="en-US" sz="1200" dirty="0">
                <a:latin typeface="Consolas" panose="020B0609020204030204" pitchFamily="49" charset="0"/>
              </a:rPr>
              <a:t>s</a:t>
            </a:r>
          </a:p>
        </p:txBody>
      </p:sp>
      <p:sp>
        <p:nvSpPr>
          <p:cNvPr id="6" name="Content Placeholder 2">
            <a:extLst>
              <a:ext uri="{FF2B5EF4-FFF2-40B4-BE49-F238E27FC236}">
                <a16:creationId xmlns:a16="http://schemas.microsoft.com/office/drawing/2014/main" id="{0A7F59F5-B08F-4A4D-8C46-D9DB7A5A3DB2}"/>
              </a:ext>
            </a:extLst>
          </p:cNvPr>
          <p:cNvSpPr txBox="1">
            <a:spLocks/>
          </p:cNvSpPr>
          <p:nvPr/>
        </p:nvSpPr>
        <p:spPr bwMode="auto">
          <a:xfrm>
            <a:off x="4572000" y="1135285"/>
            <a:ext cx="389877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Font typeface="Arial" panose="020B0604020202020204" pitchFamily="34" charset="0"/>
              <a:buNone/>
            </a:pPr>
            <a:r>
              <a:rPr lang="en-US" sz="1200" dirty="0">
                <a:latin typeface="Consolas" panose="020B0609020204030204" pitchFamily="49" charset="0"/>
              </a:rPr>
              <a:t>double Vector_3d::x() const {</a:t>
            </a:r>
          </a:p>
          <a:p>
            <a:pPr marL="57150" indent="0">
              <a:buFont typeface="Arial" panose="020B0604020202020204" pitchFamily="34" charset="0"/>
              <a:buNone/>
            </a:pPr>
            <a:r>
              <a:rPr lang="en-US" sz="1200" dirty="0">
                <a:latin typeface="Consolas" panose="020B0609020204030204" pitchFamily="49" charset="0"/>
              </a:rPr>
              <a:t>    return x_;</a:t>
            </a:r>
          </a:p>
          <a:p>
            <a:pPr marL="57150" indent="0">
              <a:buFont typeface="Arial" panose="020B0604020202020204" pitchFamily="34" charset="0"/>
              <a:buNone/>
            </a:pPr>
            <a:r>
              <a:rPr lang="en-US" sz="1200" dirty="0">
                <a:latin typeface="Consolas" panose="020B0609020204030204" pitchFamily="49" charset="0"/>
              </a:rPr>
              <a:t>}</a:t>
            </a:r>
          </a:p>
          <a:p>
            <a:pPr marL="57150" indent="0">
              <a:buFont typeface="Arial" panose="020B0604020202020204" pitchFamily="34" charset="0"/>
              <a:buNone/>
            </a:pPr>
            <a:endParaRPr lang="en-US" sz="1200" dirty="0">
              <a:latin typeface="Consolas" panose="020B0609020204030204" pitchFamily="49" charset="0"/>
            </a:endParaRPr>
          </a:p>
          <a:p>
            <a:pPr marL="57150" indent="0">
              <a:buFont typeface="Arial" panose="020B0604020202020204" pitchFamily="34" charset="0"/>
              <a:buNone/>
            </a:pPr>
            <a:r>
              <a:rPr lang="en-US" sz="1200" dirty="0">
                <a:latin typeface="Consolas" panose="020B0609020204030204" pitchFamily="49" charset="0"/>
              </a:rPr>
              <a:t>double Vector_3d::y() const {</a:t>
            </a:r>
          </a:p>
          <a:p>
            <a:pPr marL="57150" indent="0">
              <a:buFont typeface="Arial" panose="020B0604020202020204" pitchFamily="34" charset="0"/>
              <a:buNone/>
            </a:pPr>
            <a:r>
              <a:rPr lang="en-US" sz="1200" dirty="0">
                <a:latin typeface="Consolas" panose="020B0609020204030204" pitchFamily="49" charset="0"/>
              </a:rPr>
              <a:t>    return y_;</a:t>
            </a:r>
          </a:p>
          <a:p>
            <a:pPr marL="57150" indent="0">
              <a:buFont typeface="Arial" panose="020B0604020202020204" pitchFamily="34" charset="0"/>
              <a:buNone/>
            </a:pPr>
            <a:r>
              <a:rPr lang="en-US" sz="1200" dirty="0">
                <a:latin typeface="Consolas" panose="020B0609020204030204" pitchFamily="49" charset="0"/>
              </a:rPr>
              <a:t>}</a:t>
            </a:r>
          </a:p>
          <a:p>
            <a:pPr marL="57150" indent="0">
              <a:buFont typeface="Arial" panose="020B0604020202020204" pitchFamily="34" charset="0"/>
              <a:buNone/>
            </a:pPr>
            <a:endParaRPr lang="en-US" sz="1200" dirty="0">
              <a:latin typeface="Consolas" panose="020B0609020204030204" pitchFamily="49" charset="0"/>
            </a:endParaRPr>
          </a:p>
          <a:p>
            <a:pPr marL="57150" indent="0">
              <a:buFont typeface="Arial" panose="020B0604020202020204" pitchFamily="34" charset="0"/>
              <a:buNone/>
            </a:pPr>
            <a:r>
              <a:rPr lang="en-US" sz="1200" dirty="0">
                <a:latin typeface="Consolas" panose="020B0609020204030204" pitchFamily="49" charset="0"/>
              </a:rPr>
              <a:t>double Vector_3d::z() const {</a:t>
            </a:r>
          </a:p>
          <a:p>
            <a:pPr marL="57150" indent="0">
              <a:buFont typeface="Arial" panose="020B0604020202020204" pitchFamily="34" charset="0"/>
              <a:buNone/>
            </a:pPr>
            <a:r>
              <a:rPr lang="en-US" sz="1200" dirty="0">
                <a:latin typeface="Consolas" panose="020B0609020204030204" pitchFamily="49" charset="0"/>
              </a:rPr>
              <a:t>    return z_;</a:t>
            </a:r>
          </a:p>
          <a:p>
            <a:pPr marL="57150" indent="0">
              <a:buFont typeface="Arial" panose="020B0604020202020204" pitchFamily="34" charset="0"/>
              <a:buNone/>
            </a:pPr>
            <a:r>
              <a:rPr lang="en-US" sz="1200" dirty="0">
                <a:latin typeface="Consolas" panose="020B0609020204030204" pitchFamily="49" charset="0"/>
              </a:rPr>
              <a:t>}</a:t>
            </a:r>
          </a:p>
          <a:p>
            <a:pPr marL="57150" indent="0">
              <a:buFont typeface="Arial" panose="020B0604020202020204" pitchFamily="34" charset="0"/>
              <a:buNone/>
            </a:pPr>
            <a:endParaRPr lang="en-US" sz="1200" dirty="0">
              <a:latin typeface="Consolas" panose="020B0609020204030204" pitchFamily="49" charset="0"/>
            </a:endParaRPr>
          </a:p>
          <a:p>
            <a:pPr marL="57150" indent="0">
              <a:buFont typeface="Arial" panose="020B0604020202020204" pitchFamily="34" charset="0"/>
              <a:buNone/>
            </a:pPr>
            <a:r>
              <a:rPr lang="en-US" sz="1200" dirty="0">
                <a:latin typeface="Consolas" panose="020B0609020204030204" pitchFamily="49" charset="0"/>
              </a:rPr>
              <a:t>void Vector_3d::x( double </a:t>
            </a:r>
            <a:r>
              <a:rPr lang="en-US" sz="1200" dirty="0" err="1">
                <a:latin typeface="Consolas" panose="020B0609020204030204" pitchFamily="49" charset="0"/>
              </a:rPr>
              <a:t>new_x</a:t>
            </a:r>
            <a:r>
              <a:rPr lang="en-US" sz="1200" dirty="0">
                <a:latin typeface="Consolas" panose="020B0609020204030204" pitchFamily="49" charset="0"/>
              </a:rPr>
              <a:t> ) const {</a:t>
            </a:r>
          </a:p>
          <a:p>
            <a:pPr marL="57150" indent="0">
              <a:buFont typeface="Arial" panose="020B0604020202020204" pitchFamily="34" charset="0"/>
              <a:buNone/>
            </a:pPr>
            <a:r>
              <a:rPr lang="en-US" sz="1200" dirty="0">
                <a:latin typeface="Consolas" panose="020B0609020204030204" pitchFamily="49" charset="0"/>
              </a:rPr>
              <a:t>    x_ = </a:t>
            </a:r>
            <a:r>
              <a:rPr lang="en-US" sz="1200" dirty="0" err="1">
                <a:latin typeface="Consolas" panose="020B0609020204030204" pitchFamily="49" charset="0"/>
              </a:rPr>
              <a:t>new_x</a:t>
            </a:r>
            <a:r>
              <a:rPr lang="en-US" sz="1200" dirty="0">
                <a:latin typeface="Consolas" panose="020B0609020204030204" pitchFamily="49" charset="0"/>
              </a:rPr>
              <a:t>;</a:t>
            </a:r>
          </a:p>
          <a:p>
            <a:pPr marL="57150" indent="0">
              <a:buFont typeface="Arial" panose="020B0604020202020204" pitchFamily="34" charset="0"/>
              <a:buNone/>
            </a:pPr>
            <a:r>
              <a:rPr lang="en-US" sz="1200" dirty="0">
                <a:latin typeface="Consolas" panose="020B0609020204030204" pitchFamily="49" charset="0"/>
              </a:rPr>
              <a:t>}</a:t>
            </a:r>
          </a:p>
          <a:p>
            <a:pPr marL="57150" indent="0">
              <a:buFont typeface="Arial" panose="020B0604020202020204" pitchFamily="34" charset="0"/>
              <a:buNone/>
            </a:pPr>
            <a:endParaRPr lang="en-US" sz="1200" dirty="0">
              <a:latin typeface="Consolas" panose="020B0609020204030204" pitchFamily="49" charset="0"/>
            </a:endParaRPr>
          </a:p>
          <a:p>
            <a:pPr marL="57150" indent="0">
              <a:buFont typeface="Arial" panose="020B0604020202020204" pitchFamily="34" charset="0"/>
              <a:buNone/>
            </a:pPr>
            <a:r>
              <a:rPr lang="en-US" sz="1200" dirty="0">
                <a:latin typeface="Consolas" panose="020B0609020204030204" pitchFamily="49" charset="0"/>
              </a:rPr>
              <a:t>void Vector_3d::y( double </a:t>
            </a:r>
            <a:r>
              <a:rPr lang="en-US" sz="1200" dirty="0" err="1">
                <a:latin typeface="Consolas" panose="020B0609020204030204" pitchFamily="49" charset="0"/>
              </a:rPr>
              <a:t>new_y</a:t>
            </a:r>
            <a:r>
              <a:rPr lang="en-US" sz="1200" dirty="0">
                <a:latin typeface="Consolas" panose="020B0609020204030204" pitchFamily="49" charset="0"/>
              </a:rPr>
              <a:t> ) const {</a:t>
            </a:r>
          </a:p>
          <a:p>
            <a:pPr marL="57150" indent="0">
              <a:buFont typeface="Arial" panose="020B0604020202020204" pitchFamily="34" charset="0"/>
              <a:buNone/>
            </a:pPr>
            <a:r>
              <a:rPr lang="en-US" sz="1200" dirty="0">
                <a:latin typeface="Consolas" panose="020B0609020204030204" pitchFamily="49" charset="0"/>
              </a:rPr>
              <a:t>    y_ = </a:t>
            </a:r>
            <a:r>
              <a:rPr lang="en-US" sz="1200" dirty="0" err="1">
                <a:latin typeface="Consolas" panose="020B0609020204030204" pitchFamily="49" charset="0"/>
              </a:rPr>
              <a:t>new_y</a:t>
            </a:r>
            <a:r>
              <a:rPr lang="en-US" sz="1200" dirty="0">
                <a:latin typeface="Consolas" panose="020B0609020204030204" pitchFamily="49" charset="0"/>
              </a:rPr>
              <a:t>;</a:t>
            </a:r>
          </a:p>
          <a:p>
            <a:pPr marL="57150" indent="0">
              <a:buFont typeface="Arial" panose="020B0604020202020204" pitchFamily="34" charset="0"/>
              <a:buNone/>
            </a:pPr>
            <a:r>
              <a:rPr lang="en-US" sz="1200" dirty="0">
                <a:latin typeface="Consolas" panose="020B0609020204030204" pitchFamily="49" charset="0"/>
              </a:rPr>
              <a:t>}</a:t>
            </a:r>
          </a:p>
          <a:p>
            <a:pPr marL="57150" indent="0">
              <a:buFont typeface="Arial" panose="020B0604020202020204" pitchFamily="34" charset="0"/>
              <a:buNone/>
            </a:pPr>
            <a:endParaRPr lang="en-US" sz="1200" dirty="0">
              <a:latin typeface="Consolas" panose="020B0609020204030204" pitchFamily="49" charset="0"/>
            </a:endParaRPr>
          </a:p>
          <a:p>
            <a:pPr marL="57150" indent="0">
              <a:buFont typeface="Arial" panose="020B0604020202020204" pitchFamily="34" charset="0"/>
              <a:buNone/>
            </a:pPr>
            <a:r>
              <a:rPr lang="en-US" sz="1200" dirty="0">
                <a:latin typeface="Consolas" panose="020B0609020204030204" pitchFamily="49" charset="0"/>
              </a:rPr>
              <a:t>void Vector_3d::z( double </a:t>
            </a:r>
            <a:r>
              <a:rPr lang="en-US" sz="1200" dirty="0" err="1">
                <a:latin typeface="Consolas" panose="020B0609020204030204" pitchFamily="49" charset="0"/>
              </a:rPr>
              <a:t>new_z</a:t>
            </a:r>
            <a:r>
              <a:rPr lang="en-US" sz="1200" dirty="0">
                <a:latin typeface="Consolas" panose="020B0609020204030204" pitchFamily="49" charset="0"/>
              </a:rPr>
              <a:t> ) const {</a:t>
            </a:r>
          </a:p>
          <a:p>
            <a:pPr marL="57150" indent="0">
              <a:buFont typeface="Arial" panose="020B0604020202020204" pitchFamily="34" charset="0"/>
              <a:buNone/>
            </a:pPr>
            <a:r>
              <a:rPr lang="en-US" sz="1200" dirty="0">
                <a:latin typeface="Consolas" panose="020B0609020204030204" pitchFamily="49" charset="0"/>
              </a:rPr>
              <a:t>    z_ = </a:t>
            </a:r>
            <a:r>
              <a:rPr lang="en-US" sz="1200" dirty="0" err="1">
                <a:latin typeface="Consolas" panose="020B0609020204030204" pitchFamily="49" charset="0"/>
              </a:rPr>
              <a:t>new_z</a:t>
            </a:r>
            <a:r>
              <a:rPr lang="en-US" sz="1200" dirty="0">
                <a:latin typeface="Consolas" panose="020B0609020204030204" pitchFamily="49" charset="0"/>
              </a:rPr>
              <a:t>;</a:t>
            </a:r>
          </a:p>
          <a:p>
            <a:pPr marL="57150" indent="0">
              <a:buFont typeface="Arial" panose="020B0604020202020204" pitchFamily="34" charset="0"/>
              <a:buNone/>
            </a:pPr>
            <a:r>
              <a:rPr lang="en-US" sz="1200" dirty="0">
                <a:latin typeface="Consolas" panose="020B0609020204030204" pitchFamily="49" charset="0"/>
              </a:rPr>
              <a:t>}</a:t>
            </a:r>
          </a:p>
        </p:txBody>
      </p:sp>
      <p:pic>
        <p:nvPicPr>
          <p:cNvPr id="7" name="Audio 6">
            <a:hlinkClick r:id="" action="ppaction://media"/>
            <a:extLst>
              <a:ext uri="{FF2B5EF4-FFF2-40B4-BE49-F238E27FC236}">
                <a16:creationId xmlns:a16="http://schemas.microsoft.com/office/drawing/2014/main" id="{6D96C282-220B-4E8A-9FD4-D2D40A25F21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50186855"/>
      </p:ext>
    </p:extLst>
  </p:cSld>
  <p:clrMapOvr>
    <a:masterClrMapping/>
  </p:clrMapOvr>
  <mc:AlternateContent xmlns:mc="http://schemas.openxmlformats.org/markup-compatibility/2006">
    <mc:Choice xmlns:p14="http://schemas.microsoft.com/office/powerpoint/2010/main" Requires="p14">
      <p:transition spd="slow" p14:dur="2000" advTm="19281"/>
    </mc:Choice>
    <mc:Fallback>
      <p:transition spd="slow" advTm="19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Using member functions</a:t>
            </a:r>
          </a:p>
        </p:txBody>
      </p:sp>
      <p:sp>
        <p:nvSpPr>
          <p:cNvPr id="3" name="Content Placeholder 2"/>
          <p:cNvSpPr>
            <a:spLocks noGrp="1"/>
          </p:cNvSpPr>
          <p:nvPr>
            <p:ph idx="1"/>
          </p:nvPr>
        </p:nvSpPr>
        <p:spPr/>
        <p:txBody>
          <a:bodyPr/>
          <a:lstStyle/>
          <a:p>
            <a:r>
              <a:rPr lang="en-US" dirty="0"/>
              <a:t>Suppose after using this class for a few months,</a:t>
            </a:r>
            <a:br>
              <a:rPr lang="en-US" dirty="0"/>
            </a:br>
            <a:r>
              <a:rPr lang="en-US" dirty="0"/>
              <a:t>	you determine it is better to use an array</a:t>
            </a:r>
            <a:br>
              <a:rPr lang="en-US" dirty="0"/>
            </a:br>
            <a:r>
              <a:rPr lang="en-US" dirty="0"/>
              <a:t>	instead of three separate member variables</a:t>
            </a:r>
          </a:p>
          <a:p>
            <a:pPr lvl="1"/>
            <a:r>
              <a:rPr lang="en-US" dirty="0"/>
              <a:t>If your users were all using the public member variables,</a:t>
            </a:r>
          </a:p>
          <a:p>
            <a:pPr marL="457200" lvl="1" indent="0">
              <a:buNone/>
            </a:pPr>
            <a:r>
              <a:rPr lang="en-US" dirty="0"/>
              <a:t>		your change would break all their code!</a:t>
            </a:r>
          </a:p>
          <a:p>
            <a:pPr lvl="1"/>
            <a:r>
              <a:rPr lang="en-US" dirty="0"/>
              <a:t>This does not make any users happy!</a:t>
            </a:r>
          </a:p>
          <a:p>
            <a:pPr lvl="1"/>
            <a:endParaRPr lang="en-US" dirty="0"/>
          </a:p>
          <a:p>
            <a:pPr lvl="1"/>
            <a:endParaRPr lang="en-US" dirty="0"/>
          </a:p>
          <a:p>
            <a:r>
              <a:rPr lang="en-US" dirty="0"/>
              <a:t>However, if you changed the underlying representation to an array and all users were always calling the member functions anyway…</a:t>
            </a:r>
          </a:p>
          <a:p>
            <a:pPr lvl="1"/>
            <a:r>
              <a:rPr lang="en-US" dirty="0"/>
              <a:t>You just have to change how the member functions work</a:t>
            </a:r>
          </a:p>
        </p:txBody>
      </p:sp>
      <p:pic>
        <p:nvPicPr>
          <p:cNvPr id="7" name="Audio 6">
            <a:hlinkClick r:id="" action="ppaction://media"/>
            <a:extLst>
              <a:ext uri="{FF2B5EF4-FFF2-40B4-BE49-F238E27FC236}">
                <a16:creationId xmlns:a16="http://schemas.microsoft.com/office/drawing/2014/main" id="{51AD94E0-1894-41B7-BFC2-4199562CD6F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59170507"/>
      </p:ext>
    </p:extLst>
  </p:cSld>
  <p:clrMapOvr>
    <a:masterClrMapping/>
  </p:clrMapOvr>
  <mc:AlternateContent xmlns:mc="http://schemas.openxmlformats.org/markup-compatibility/2006">
    <mc:Choice xmlns:p14="http://schemas.microsoft.com/office/powerpoint/2010/main" Requires="p14">
      <p:transition spd="slow" p14:dur="2000" advTm="57474"/>
    </mc:Choice>
    <mc:Fallback>
      <p:transition spd="slow" advTm="57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Our implementation</a:t>
            </a:r>
          </a:p>
        </p:txBody>
      </p:sp>
      <p:sp>
        <p:nvSpPr>
          <p:cNvPr id="3" name="Content Placeholder 2"/>
          <p:cNvSpPr>
            <a:spLocks noGrp="1"/>
          </p:cNvSpPr>
          <p:nvPr>
            <p:ph idx="1"/>
          </p:nvPr>
        </p:nvSpPr>
        <p:spPr>
          <a:xfrm>
            <a:off x="457200" y="1135285"/>
            <a:ext cx="3898776" cy="4525963"/>
          </a:xfrm>
        </p:spPr>
        <p:txBody>
          <a:bodyPr>
            <a:noAutofit/>
          </a:bodyPr>
          <a:lstStyle/>
          <a:p>
            <a:pPr marL="57150" indent="0">
              <a:buNone/>
            </a:pPr>
            <a:r>
              <a:rPr lang="en-US" sz="1200" dirty="0">
                <a:latin typeface="Consolas" panose="020B0609020204030204" pitchFamily="49" charset="0"/>
              </a:rPr>
              <a:t>class Vector_3d {</a:t>
            </a:r>
          </a:p>
          <a:p>
            <a:pPr marL="57150" indent="0">
              <a:buNone/>
            </a:pPr>
            <a:r>
              <a:rPr lang="en-US" sz="1200" dirty="0">
                <a:latin typeface="Consolas" panose="020B0609020204030204" pitchFamily="49" charset="0"/>
              </a:rPr>
              <a:t>    public:</a:t>
            </a:r>
          </a:p>
          <a:p>
            <a:pPr marL="57150" indent="0">
              <a:buNone/>
            </a:pPr>
            <a:r>
              <a:rPr lang="en-US" sz="1200" dirty="0">
                <a:latin typeface="Consolas" panose="020B0609020204030204" pitchFamily="49" charset="0"/>
              </a:rPr>
              <a:t>        Vector_3d( double </a:t>
            </a:r>
            <a:r>
              <a:rPr lang="en-US" sz="1200" dirty="0" err="1">
                <a:latin typeface="Consolas" panose="020B0609020204030204" pitchFamily="49" charset="0"/>
              </a:rPr>
              <a:t>new_x</a:t>
            </a:r>
            <a:r>
              <a:rPr lang="en-US" sz="1200" dirty="0">
                <a:latin typeface="Consolas" panose="020B0609020204030204" pitchFamily="49" charset="0"/>
              </a:rPr>
              <a:t> = 0.0,</a:t>
            </a:r>
          </a:p>
          <a:p>
            <a:pPr marL="57150" indent="0">
              <a:buNone/>
            </a:pPr>
            <a:r>
              <a:rPr lang="en-US" sz="1200" dirty="0">
                <a:latin typeface="Consolas" panose="020B0609020204030204" pitchFamily="49" charset="0"/>
              </a:rPr>
              <a:t>                   double </a:t>
            </a:r>
            <a:r>
              <a:rPr lang="en-US" sz="1200" dirty="0" err="1">
                <a:latin typeface="Consolas" panose="020B0609020204030204" pitchFamily="49" charset="0"/>
              </a:rPr>
              <a:t>new_y</a:t>
            </a:r>
            <a:r>
              <a:rPr lang="en-US" sz="1200" dirty="0">
                <a:latin typeface="Consolas" panose="020B0609020204030204" pitchFamily="49" charset="0"/>
              </a:rPr>
              <a:t> = 0.0,</a:t>
            </a:r>
          </a:p>
          <a:p>
            <a:pPr marL="57150" indent="0">
              <a:buNone/>
            </a:pPr>
            <a:r>
              <a:rPr lang="en-US" sz="1200" dirty="0">
                <a:latin typeface="Consolas" panose="020B0609020204030204" pitchFamily="49" charset="0"/>
              </a:rPr>
              <a:t>                   double </a:t>
            </a:r>
            <a:r>
              <a:rPr lang="en-US" sz="1200" dirty="0" err="1">
                <a:latin typeface="Consolas" panose="020B0609020204030204" pitchFamily="49" charset="0"/>
              </a:rPr>
              <a:t>new_z</a:t>
            </a:r>
            <a:r>
              <a:rPr lang="en-US" sz="1200" dirty="0">
                <a:latin typeface="Consolas" panose="020B0609020204030204" pitchFamily="49" charset="0"/>
              </a:rPr>
              <a:t> = 0.0 );</a:t>
            </a:r>
            <a:br>
              <a:rPr lang="en-US" sz="1200" dirty="0">
                <a:latin typeface="Consolas" panose="020B0609020204030204" pitchFamily="49" charset="0"/>
              </a:rPr>
            </a:br>
            <a:r>
              <a:rPr lang="en-US" sz="1200" dirty="0">
                <a:latin typeface="Consolas" panose="020B0609020204030204" pitchFamily="49" charset="0"/>
              </a:rPr>
              <a:t>         double x() const;</a:t>
            </a:r>
          </a:p>
          <a:p>
            <a:pPr marL="57150" indent="0">
              <a:buNone/>
            </a:pPr>
            <a:r>
              <a:rPr lang="en-US" sz="1200" dirty="0">
                <a:latin typeface="Consolas" panose="020B0609020204030204" pitchFamily="49" charset="0"/>
              </a:rPr>
              <a:t>         double y() const;</a:t>
            </a:r>
          </a:p>
          <a:p>
            <a:pPr marL="57150" indent="0">
              <a:buNone/>
            </a:pPr>
            <a:r>
              <a:rPr lang="en-US" sz="1200" dirty="0">
                <a:latin typeface="Consolas" panose="020B0609020204030204" pitchFamily="49" charset="0"/>
              </a:rPr>
              <a:t>         double z() const;</a:t>
            </a:r>
          </a:p>
          <a:p>
            <a:pPr marL="57150" indent="0">
              <a:buNone/>
            </a:pPr>
            <a:r>
              <a:rPr lang="en-US" sz="1200" dirty="0">
                <a:latin typeface="Consolas" panose="020B0609020204030204" pitchFamily="49" charset="0"/>
              </a:rPr>
              <a:t>         void x( double </a:t>
            </a:r>
            <a:r>
              <a:rPr lang="en-US" sz="1200" dirty="0" err="1">
                <a:latin typeface="Consolas" panose="020B0609020204030204" pitchFamily="49" charset="0"/>
              </a:rPr>
              <a:t>new_x</a:t>
            </a:r>
            <a:r>
              <a:rPr lang="en-US" sz="1200" dirty="0">
                <a:latin typeface="Consolas" panose="020B0609020204030204" pitchFamily="49" charset="0"/>
              </a:rPr>
              <a:t> );</a:t>
            </a:r>
          </a:p>
          <a:p>
            <a:pPr marL="57150" indent="0">
              <a:buNone/>
            </a:pPr>
            <a:r>
              <a:rPr lang="en-US" sz="1200" dirty="0">
                <a:latin typeface="Consolas" panose="020B0609020204030204" pitchFamily="49" charset="0"/>
              </a:rPr>
              <a:t>         void y( double </a:t>
            </a:r>
            <a:r>
              <a:rPr lang="en-US" sz="1200" dirty="0" err="1">
                <a:latin typeface="Consolas" panose="020B0609020204030204" pitchFamily="49" charset="0"/>
              </a:rPr>
              <a:t>new_y</a:t>
            </a:r>
            <a:r>
              <a:rPr lang="en-US" sz="1200" dirty="0">
                <a:latin typeface="Consolas" panose="020B0609020204030204" pitchFamily="49" charset="0"/>
              </a:rPr>
              <a:t> );</a:t>
            </a:r>
          </a:p>
          <a:p>
            <a:pPr marL="57150" indent="0">
              <a:buNone/>
            </a:pPr>
            <a:r>
              <a:rPr lang="en-US" sz="1200" dirty="0">
                <a:latin typeface="Consolas" panose="020B0609020204030204" pitchFamily="49" charset="0"/>
              </a:rPr>
              <a:t>         void z( double </a:t>
            </a:r>
            <a:r>
              <a:rPr lang="en-US" sz="1200" dirty="0" err="1">
                <a:latin typeface="Consolas" panose="020B0609020204030204" pitchFamily="49" charset="0"/>
              </a:rPr>
              <a:t>new_z</a:t>
            </a:r>
            <a:r>
              <a:rPr lang="en-US" sz="1200" dirty="0">
                <a:latin typeface="Consolas" panose="020B0609020204030204" pitchFamily="49" charset="0"/>
              </a:rPr>
              <a:t> );</a:t>
            </a:r>
          </a:p>
          <a:p>
            <a:pPr marL="57150" indent="0">
              <a:buNone/>
            </a:pPr>
            <a:r>
              <a:rPr lang="en-US" sz="1200" dirty="0">
                <a:latin typeface="Consolas" panose="020B0609020204030204" pitchFamily="49" charset="0"/>
              </a:rPr>
              <a:t>    private:</a:t>
            </a:r>
          </a:p>
          <a:p>
            <a:pPr marL="57150" indent="0">
              <a:buNone/>
            </a:pPr>
            <a:r>
              <a:rPr lang="en-US" sz="1200" dirty="0">
                <a:latin typeface="Consolas" panose="020B0609020204030204" pitchFamily="49" charset="0"/>
              </a:rPr>
              <a:t>        double </a:t>
            </a:r>
            <a:r>
              <a:rPr lang="en-US" sz="1200" dirty="0" err="1">
                <a:latin typeface="Consolas" panose="020B0609020204030204" pitchFamily="49" charset="0"/>
              </a:rPr>
              <a:t>xyz</a:t>
            </a:r>
            <a:r>
              <a:rPr lang="en-US" sz="1200" dirty="0">
                <a:latin typeface="Consolas" panose="020B0609020204030204" pitchFamily="49" charset="0"/>
              </a:rPr>
              <a:t>_[3];</a:t>
            </a:r>
          </a:p>
          <a:p>
            <a:pPr marL="57150" indent="0">
              <a:buNone/>
            </a:pPr>
            <a:r>
              <a:rPr lang="en-US" sz="1200" dirty="0">
                <a:latin typeface="Consolas" panose="020B0609020204030204" pitchFamily="49" charset="0"/>
              </a:rPr>
              <a:t>};</a:t>
            </a:r>
          </a:p>
          <a:p>
            <a:pPr marL="57150" indent="0">
              <a:buNone/>
            </a:pPr>
            <a:endParaRPr lang="en-US" sz="1200" dirty="0">
              <a:latin typeface="Consolas" panose="020B0609020204030204" pitchFamily="49" charset="0"/>
            </a:endParaRPr>
          </a:p>
          <a:p>
            <a:pPr marL="57150" indent="0">
              <a:buNone/>
            </a:pPr>
            <a:r>
              <a:rPr lang="en-US" sz="1200" dirty="0">
                <a:latin typeface="Consolas" panose="020B0609020204030204" pitchFamily="49" charset="0"/>
              </a:rPr>
              <a:t>Vector_3d::Vector_3d( double </a:t>
            </a:r>
            <a:r>
              <a:rPr lang="en-US" sz="1200" dirty="0" err="1">
                <a:latin typeface="Consolas" panose="020B0609020204030204" pitchFamily="49" charset="0"/>
              </a:rPr>
              <a:t>new_x</a:t>
            </a:r>
            <a:r>
              <a:rPr lang="en-US" sz="1200" dirty="0">
                <a:latin typeface="Consolas" panose="020B0609020204030204" pitchFamily="49" charset="0"/>
              </a:rPr>
              <a:t>,</a:t>
            </a:r>
            <a:br>
              <a:rPr lang="en-US" sz="1200" dirty="0">
                <a:latin typeface="Consolas" panose="020B0609020204030204" pitchFamily="49" charset="0"/>
              </a:rPr>
            </a:br>
            <a:r>
              <a:rPr lang="en-US" sz="1200" dirty="0">
                <a:latin typeface="Consolas" panose="020B0609020204030204" pitchFamily="49" charset="0"/>
              </a:rPr>
              <a:t>        double </a:t>
            </a:r>
            <a:r>
              <a:rPr lang="en-US" sz="1200" dirty="0" err="1">
                <a:latin typeface="Consolas" panose="020B0609020204030204" pitchFamily="49" charset="0"/>
              </a:rPr>
              <a:t>new_y</a:t>
            </a:r>
            <a:r>
              <a:rPr lang="en-US" sz="1200" dirty="0">
                <a:latin typeface="Consolas" panose="020B0609020204030204" pitchFamily="49" charset="0"/>
              </a:rPr>
              <a:t>, double </a:t>
            </a:r>
            <a:r>
              <a:rPr lang="en-US" sz="1200" dirty="0" err="1">
                <a:latin typeface="Consolas" panose="020B0609020204030204" pitchFamily="49" charset="0"/>
              </a:rPr>
              <a:t>new_z</a:t>
            </a:r>
            <a:r>
              <a:rPr lang="en-US" sz="1200" dirty="0">
                <a:latin typeface="Consolas" panose="020B0609020204030204" pitchFamily="49" charset="0"/>
              </a:rPr>
              <a:t> ) {</a:t>
            </a:r>
          </a:p>
          <a:p>
            <a:pPr marL="57150" indent="0">
              <a:buNone/>
            </a:pPr>
            <a:r>
              <a:rPr lang="en-US" sz="1200" dirty="0" err="1">
                <a:latin typeface="Consolas" panose="020B0609020204030204" pitchFamily="49" charset="0"/>
              </a:rPr>
              <a:t>xyz</a:t>
            </a:r>
            <a:r>
              <a:rPr lang="en-US" sz="1200" dirty="0">
                <a:latin typeface="Consolas" panose="020B0609020204030204" pitchFamily="49" charset="0"/>
              </a:rPr>
              <a:t>_{ </a:t>
            </a:r>
            <a:r>
              <a:rPr lang="en-US" sz="1200" dirty="0" err="1">
                <a:latin typeface="Consolas" panose="020B0609020204030204" pitchFamily="49" charset="0"/>
              </a:rPr>
              <a:t>new_x</a:t>
            </a:r>
            <a:r>
              <a:rPr lang="en-US" sz="1200" dirty="0">
                <a:latin typeface="Consolas" panose="020B0609020204030204" pitchFamily="49" charset="0"/>
              </a:rPr>
              <a:t>, </a:t>
            </a:r>
            <a:r>
              <a:rPr lang="en-US" sz="1200" dirty="0" err="1">
                <a:latin typeface="Consolas" panose="020B0609020204030204" pitchFamily="49" charset="0"/>
              </a:rPr>
              <a:t>new_y</a:t>
            </a:r>
            <a:r>
              <a:rPr lang="en-US" sz="1200" dirty="0">
                <a:latin typeface="Consolas" panose="020B0609020204030204" pitchFamily="49" charset="0"/>
              </a:rPr>
              <a:t>, </a:t>
            </a:r>
            <a:r>
              <a:rPr lang="en-US" sz="1200" dirty="0" err="1">
                <a:latin typeface="Consolas" panose="020B0609020204030204" pitchFamily="49" charset="0"/>
              </a:rPr>
              <a:t>new_z</a:t>
            </a:r>
            <a:r>
              <a:rPr lang="en-US" sz="1200" dirty="0">
                <a:latin typeface="Consolas" panose="020B0609020204030204" pitchFamily="49" charset="0"/>
              </a:rPr>
              <a:t> } {</a:t>
            </a:r>
          </a:p>
          <a:p>
            <a:pPr marL="57150" indent="0">
              <a:buNone/>
            </a:pPr>
            <a:r>
              <a:rPr lang="en-US" sz="1200" dirty="0">
                <a:latin typeface="Consolas" panose="020B0609020204030204" pitchFamily="49" charset="0"/>
              </a:rPr>
              <a:t>    // Empty constructor</a:t>
            </a:r>
          </a:p>
          <a:p>
            <a:pPr marL="57150" indent="0">
              <a:buNone/>
            </a:pPr>
            <a:r>
              <a:rPr lang="en-US" sz="1200" dirty="0">
                <a:latin typeface="Consolas" panose="020B0609020204030204" pitchFamily="49" charset="0"/>
              </a:rPr>
              <a:t>}</a:t>
            </a:r>
          </a:p>
          <a:p>
            <a:pPr marL="57150" indent="0">
              <a:buNone/>
            </a:pPr>
            <a:endParaRPr lang="en-US" sz="1200" dirty="0">
              <a:latin typeface="Consolas" panose="020B0609020204030204" pitchFamily="49" charset="0"/>
            </a:endParaRPr>
          </a:p>
          <a:p>
            <a:pPr marL="57150" indent="0">
              <a:buNone/>
            </a:pPr>
            <a:endParaRPr lang="en-US" sz="1200" dirty="0">
              <a:latin typeface="Consolas" panose="020B0609020204030204" pitchFamily="49" charset="0"/>
            </a:endParaRPr>
          </a:p>
          <a:p>
            <a:pPr marL="57150" indent="0">
              <a:buNone/>
            </a:pPr>
            <a:endParaRPr lang="en-US" sz="1200" dirty="0">
              <a:latin typeface="Consolas" panose="020B0609020204030204" pitchFamily="49" charset="0"/>
            </a:endParaRPr>
          </a:p>
          <a:p>
            <a:pPr marL="57150" indent="0">
              <a:buNone/>
            </a:pPr>
            <a:endParaRPr lang="en-US" sz="1200" dirty="0">
              <a:latin typeface="Consolas" panose="020B0609020204030204" pitchFamily="49" charset="0"/>
            </a:endParaRPr>
          </a:p>
          <a:p>
            <a:pPr marL="57150" indent="0">
              <a:buNone/>
            </a:pPr>
            <a:r>
              <a:rPr lang="en-US" sz="1200" dirty="0">
                <a:latin typeface="Consolas" panose="020B0609020204030204" pitchFamily="49" charset="0"/>
              </a:rPr>
              <a:t>s</a:t>
            </a:r>
          </a:p>
        </p:txBody>
      </p:sp>
      <p:sp>
        <p:nvSpPr>
          <p:cNvPr id="6" name="Content Placeholder 2">
            <a:extLst>
              <a:ext uri="{FF2B5EF4-FFF2-40B4-BE49-F238E27FC236}">
                <a16:creationId xmlns:a16="http://schemas.microsoft.com/office/drawing/2014/main" id="{0A7F59F5-B08F-4A4D-8C46-D9DB7A5A3DB2}"/>
              </a:ext>
            </a:extLst>
          </p:cNvPr>
          <p:cNvSpPr txBox="1">
            <a:spLocks/>
          </p:cNvSpPr>
          <p:nvPr/>
        </p:nvSpPr>
        <p:spPr bwMode="auto">
          <a:xfrm>
            <a:off x="4572000" y="1135285"/>
            <a:ext cx="3898776"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2000" kern="1200">
                <a:solidFill>
                  <a:schemeClr val="tx1"/>
                </a:solidFill>
                <a:latin typeface="Georgia" panose="02040502050405020303" pitchFamily="18"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Font typeface="Arial" panose="020B0604020202020204" pitchFamily="34" charset="0"/>
              <a:buNone/>
            </a:pPr>
            <a:r>
              <a:rPr lang="en-US" sz="1200" dirty="0">
                <a:latin typeface="Consolas" panose="020B0609020204030204" pitchFamily="49" charset="0"/>
              </a:rPr>
              <a:t>double Vector_3d::x() const {</a:t>
            </a:r>
          </a:p>
          <a:p>
            <a:pPr marL="57150" indent="0">
              <a:buFont typeface="Arial" panose="020B0604020202020204" pitchFamily="34" charset="0"/>
              <a:buNone/>
            </a:pPr>
            <a:r>
              <a:rPr lang="en-US" sz="1200" dirty="0">
                <a:latin typeface="Consolas" panose="020B0609020204030204" pitchFamily="49" charset="0"/>
              </a:rPr>
              <a:t>    return </a:t>
            </a:r>
            <a:r>
              <a:rPr lang="en-US" sz="1200" dirty="0" err="1">
                <a:latin typeface="Consolas" panose="020B0609020204030204" pitchFamily="49" charset="0"/>
              </a:rPr>
              <a:t>xyz</a:t>
            </a:r>
            <a:r>
              <a:rPr lang="en-US" sz="1200" dirty="0">
                <a:latin typeface="Consolas" panose="020B0609020204030204" pitchFamily="49" charset="0"/>
              </a:rPr>
              <a:t>_[0];</a:t>
            </a:r>
          </a:p>
          <a:p>
            <a:pPr marL="57150" indent="0">
              <a:buFont typeface="Arial" panose="020B0604020202020204" pitchFamily="34" charset="0"/>
              <a:buNone/>
            </a:pPr>
            <a:r>
              <a:rPr lang="en-US" sz="1200" dirty="0">
                <a:latin typeface="Consolas" panose="020B0609020204030204" pitchFamily="49" charset="0"/>
              </a:rPr>
              <a:t>}</a:t>
            </a:r>
          </a:p>
          <a:p>
            <a:pPr marL="57150" indent="0">
              <a:buFont typeface="Arial" panose="020B0604020202020204" pitchFamily="34" charset="0"/>
              <a:buNone/>
            </a:pPr>
            <a:endParaRPr lang="en-US" sz="1200" dirty="0">
              <a:latin typeface="Consolas" panose="020B0609020204030204" pitchFamily="49" charset="0"/>
            </a:endParaRPr>
          </a:p>
          <a:p>
            <a:pPr marL="57150" indent="0">
              <a:buFont typeface="Arial" panose="020B0604020202020204" pitchFamily="34" charset="0"/>
              <a:buNone/>
            </a:pPr>
            <a:r>
              <a:rPr lang="en-US" sz="1200" dirty="0">
                <a:latin typeface="Consolas" panose="020B0609020204030204" pitchFamily="49" charset="0"/>
              </a:rPr>
              <a:t>double Vector_3d::y() const {</a:t>
            </a:r>
          </a:p>
          <a:p>
            <a:pPr marL="57150" indent="0">
              <a:buFont typeface="Arial" panose="020B0604020202020204" pitchFamily="34" charset="0"/>
              <a:buNone/>
            </a:pPr>
            <a:r>
              <a:rPr lang="en-US" sz="1200" dirty="0">
                <a:latin typeface="Consolas" panose="020B0609020204030204" pitchFamily="49" charset="0"/>
              </a:rPr>
              <a:t>    return </a:t>
            </a:r>
            <a:r>
              <a:rPr lang="en-US" sz="1200" dirty="0" err="1">
                <a:latin typeface="Consolas" panose="020B0609020204030204" pitchFamily="49" charset="0"/>
              </a:rPr>
              <a:t>xyz</a:t>
            </a:r>
            <a:r>
              <a:rPr lang="en-US" sz="1200" dirty="0">
                <a:latin typeface="Consolas" panose="020B0609020204030204" pitchFamily="49" charset="0"/>
              </a:rPr>
              <a:t>_[1];</a:t>
            </a:r>
          </a:p>
          <a:p>
            <a:pPr marL="57150" indent="0">
              <a:buFont typeface="Arial" panose="020B0604020202020204" pitchFamily="34" charset="0"/>
              <a:buNone/>
            </a:pPr>
            <a:r>
              <a:rPr lang="en-US" sz="1200" dirty="0">
                <a:latin typeface="Consolas" panose="020B0609020204030204" pitchFamily="49" charset="0"/>
              </a:rPr>
              <a:t>}</a:t>
            </a:r>
          </a:p>
          <a:p>
            <a:pPr marL="57150" indent="0">
              <a:buFont typeface="Arial" panose="020B0604020202020204" pitchFamily="34" charset="0"/>
              <a:buNone/>
            </a:pPr>
            <a:endParaRPr lang="en-US" sz="1200" dirty="0">
              <a:latin typeface="Consolas" panose="020B0609020204030204" pitchFamily="49" charset="0"/>
            </a:endParaRPr>
          </a:p>
          <a:p>
            <a:pPr marL="57150" indent="0">
              <a:buFont typeface="Arial" panose="020B0604020202020204" pitchFamily="34" charset="0"/>
              <a:buNone/>
            </a:pPr>
            <a:r>
              <a:rPr lang="en-US" sz="1200" dirty="0">
                <a:latin typeface="Consolas" panose="020B0609020204030204" pitchFamily="49" charset="0"/>
              </a:rPr>
              <a:t>double Vector_3d::z() const {</a:t>
            </a:r>
          </a:p>
          <a:p>
            <a:pPr marL="57150" indent="0">
              <a:buFont typeface="Arial" panose="020B0604020202020204" pitchFamily="34" charset="0"/>
              <a:buNone/>
            </a:pPr>
            <a:r>
              <a:rPr lang="en-US" sz="1200" dirty="0">
                <a:latin typeface="Consolas" panose="020B0609020204030204" pitchFamily="49" charset="0"/>
              </a:rPr>
              <a:t>    return </a:t>
            </a:r>
            <a:r>
              <a:rPr lang="en-US" sz="1200" dirty="0" err="1">
                <a:latin typeface="Consolas" panose="020B0609020204030204" pitchFamily="49" charset="0"/>
              </a:rPr>
              <a:t>xyz</a:t>
            </a:r>
            <a:r>
              <a:rPr lang="en-US" sz="1200" dirty="0">
                <a:latin typeface="Consolas" panose="020B0609020204030204" pitchFamily="49" charset="0"/>
              </a:rPr>
              <a:t>_[2];</a:t>
            </a:r>
          </a:p>
          <a:p>
            <a:pPr marL="57150" indent="0">
              <a:buFont typeface="Arial" panose="020B0604020202020204" pitchFamily="34" charset="0"/>
              <a:buNone/>
            </a:pPr>
            <a:r>
              <a:rPr lang="en-US" sz="1200" dirty="0">
                <a:latin typeface="Consolas" panose="020B0609020204030204" pitchFamily="49" charset="0"/>
              </a:rPr>
              <a:t>}</a:t>
            </a:r>
          </a:p>
          <a:p>
            <a:pPr marL="57150" indent="0">
              <a:buFont typeface="Arial" panose="020B0604020202020204" pitchFamily="34" charset="0"/>
              <a:buNone/>
            </a:pPr>
            <a:endParaRPr lang="en-US" sz="1200" dirty="0">
              <a:latin typeface="Consolas" panose="020B0609020204030204" pitchFamily="49" charset="0"/>
            </a:endParaRPr>
          </a:p>
          <a:p>
            <a:pPr marL="57150" indent="0">
              <a:buFont typeface="Arial" panose="020B0604020202020204" pitchFamily="34" charset="0"/>
              <a:buNone/>
            </a:pPr>
            <a:r>
              <a:rPr lang="en-US" sz="1200" dirty="0">
                <a:latin typeface="Consolas" panose="020B0609020204030204" pitchFamily="49" charset="0"/>
              </a:rPr>
              <a:t>void Vector_3d::x( double </a:t>
            </a:r>
            <a:r>
              <a:rPr lang="en-US" sz="1200" dirty="0" err="1">
                <a:latin typeface="Consolas" panose="020B0609020204030204" pitchFamily="49" charset="0"/>
              </a:rPr>
              <a:t>new_x</a:t>
            </a:r>
            <a:r>
              <a:rPr lang="en-US" sz="1200" dirty="0">
                <a:latin typeface="Consolas" panose="020B0609020204030204" pitchFamily="49" charset="0"/>
              </a:rPr>
              <a:t> ) const {</a:t>
            </a:r>
          </a:p>
          <a:p>
            <a:pPr marL="57150" indent="0">
              <a:buFont typeface="Arial" panose="020B0604020202020204" pitchFamily="34" charset="0"/>
              <a:buNone/>
            </a:pPr>
            <a:r>
              <a:rPr lang="en-US" sz="1200" dirty="0">
                <a:latin typeface="Consolas" panose="020B0609020204030204" pitchFamily="49" charset="0"/>
              </a:rPr>
              <a:t>    </a:t>
            </a:r>
            <a:r>
              <a:rPr lang="en-US" sz="1200" dirty="0" err="1">
                <a:latin typeface="Consolas" panose="020B0609020204030204" pitchFamily="49" charset="0"/>
              </a:rPr>
              <a:t>xyz</a:t>
            </a:r>
            <a:r>
              <a:rPr lang="en-US" sz="1200" dirty="0">
                <a:latin typeface="Consolas" panose="020B0609020204030204" pitchFamily="49" charset="0"/>
              </a:rPr>
              <a:t>_[0] = </a:t>
            </a:r>
            <a:r>
              <a:rPr lang="en-US" sz="1200" dirty="0" err="1">
                <a:latin typeface="Consolas" panose="020B0609020204030204" pitchFamily="49" charset="0"/>
              </a:rPr>
              <a:t>new_x</a:t>
            </a:r>
            <a:r>
              <a:rPr lang="en-US" sz="1200" dirty="0">
                <a:latin typeface="Consolas" panose="020B0609020204030204" pitchFamily="49" charset="0"/>
              </a:rPr>
              <a:t>;</a:t>
            </a:r>
          </a:p>
          <a:p>
            <a:pPr marL="57150" indent="0">
              <a:buFont typeface="Arial" panose="020B0604020202020204" pitchFamily="34" charset="0"/>
              <a:buNone/>
            </a:pPr>
            <a:r>
              <a:rPr lang="en-US" sz="1200" dirty="0">
                <a:latin typeface="Consolas" panose="020B0609020204030204" pitchFamily="49" charset="0"/>
              </a:rPr>
              <a:t>}</a:t>
            </a:r>
          </a:p>
          <a:p>
            <a:pPr marL="57150" indent="0">
              <a:buFont typeface="Arial" panose="020B0604020202020204" pitchFamily="34" charset="0"/>
              <a:buNone/>
            </a:pPr>
            <a:endParaRPr lang="en-US" sz="1200" dirty="0">
              <a:latin typeface="Consolas" panose="020B0609020204030204" pitchFamily="49" charset="0"/>
            </a:endParaRPr>
          </a:p>
          <a:p>
            <a:pPr marL="57150" indent="0">
              <a:buFont typeface="Arial" panose="020B0604020202020204" pitchFamily="34" charset="0"/>
              <a:buNone/>
            </a:pPr>
            <a:r>
              <a:rPr lang="en-US" sz="1200" dirty="0">
                <a:latin typeface="Consolas" panose="020B0609020204030204" pitchFamily="49" charset="0"/>
              </a:rPr>
              <a:t>void Vector_3d::y( double </a:t>
            </a:r>
            <a:r>
              <a:rPr lang="en-US" sz="1200" dirty="0" err="1">
                <a:latin typeface="Consolas" panose="020B0609020204030204" pitchFamily="49" charset="0"/>
              </a:rPr>
              <a:t>new_y</a:t>
            </a:r>
            <a:r>
              <a:rPr lang="en-US" sz="1200" dirty="0">
                <a:latin typeface="Consolas" panose="020B0609020204030204" pitchFamily="49" charset="0"/>
              </a:rPr>
              <a:t> ) const {</a:t>
            </a:r>
          </a:p>
          <a:p>
            <a:pPr marL="57150" indent="0">
              <a:buFont typeface="Arial" panose="020B0604020202020204" pitchFamily="34" charset="0"/>
              <a:buNone/>
            </a:pPr>
            <a:r>
              <a:rPr lang="en-US" sz="1200" dirty="0">
                <a:latin typeface="Consolas" panose="020B0609020204030204" pitchFamily="49" charset="0"/>
              </a:rPr>
              <a:t>    </a:t>
            </a:r>
            <a:r>
              <a:rPr lang="en-US" sz="1200" dirty="0" err="1">
                <a:latin typeface="Consolas" panose="020B0609020204030204" pitchFamily="49" charset="0"/>
              </a:rPr>
              <a:t>xyz</a:t>
            </a:r>
            <a:r>
              <a:rPr lang="en-US" sz="1200" dirty="0">
                <a:latin typeface="Consolas" panose="020B0609020204030204" pitchFamily="49" charset="0"/>
              </a:rPr>
              <a:t>_[1] = </a:t>
            </a:r>
            <a:r>
              <a:rPr lang="en-US" sz="1200" dirty="0" err="1">
                <a:latin typeface="Consolas" panose="020B0609020204030204" pitchFamily="49" charset="0"/>
              </a:rPr>
              <a:t>new_y</a:t>
            </a:r>
            <a:r>
              <a:rPr lang="en-US" sz="1200" dirty="0">
                <a:latin typeface="Consolas" panose="020B0609020204030204" pitchFamily="49" charset="0"/>
              </a:rPr>
              <a:t>;</a:t>
            </a:r>
          </a:p>
          <a:p>
            <a:pPr marL="57150" indent="0">
              <a:buFont typeface="Arial" panose="020B0604020202020204" pitchFamily="34" charset="0"/>
              <a:buNone/>
            </a:pPr>
            <a:r>
              <a:rPr lang="en-US" sz="1200" dirty="0">
                <a:latin typeface="Consolas" panose="020B0609020204030204" pitchFamily="49" charset="0"/>
              </a:rPr>
              <a:t>}</a:t>
            </a:r>
          </a:p>
          <a:p>
            <a:pPr marL="57150" indent="0">
              <a:buFont typeface="Arial" panose="020B0604020202020204" pitchFamily="34" charset="0"/>
              <a:buNone/>
            </a:pPr>
            <a:endParaRPr lang="en-US" sz="1200" dirty="0">
              <a:latin typeface="Consolas" panose="020B0609020204030204" pitchFamily="49" charset="0"/>
            </a:endParaRPr>
          </a:p>
          <a:p>
            <a:pPr marL="57150" indent="0">
              <a:buFont typeface="Arial" panose="020B0604020202020204" pitchFamily="34" charset="0"/>
              <a:buNone/>
            </a:pPr>
            <a:r>
              <a:rPr lang="en-US" sz="1200" dirty="0">
                <a:latin typeface="Consolas" panose="020B0609020204030204" pitchFamily="49" charset="0"/>
              </a:rPr>
              <a:t>void Vector_3d::z( double </a:t>
            </a:r>
            <a:r>
              <a:rPr lang="en-US" sz="1200" dirty="0" err="1">
                <a:latin typeface="Consolas" panose="020B0609020204030204" pitchFamily="49" charset="0"/>
              </a:rPr>
              <a:t>new_z</a:t>
            </a:r>
            <a:r>
              <a:rPr lang="en-US" sz="1200" dirty="0">
                <a:latin typeface="Consolas" panose="020B0609020204030204" pitchFamily="49" charset="0"/>
              </a:rPr>
              <a:t> ) const {</a:t>
            </a:r>
          </a:p>
          <a:p>
            <a:pPr marL="57150" indent="0">
              <a:buFont typeface="Arial" panose="020B0604020202020204" pitchFamily="34" charset="0"/>
              <a:buNone/>
            </a:pPr>
            <a:r>
              <a:rPr lang="en-US" sz="1200" dirty="0">
                <a:latin typeface="Consolas" panose="020B0609020204030204" pitchFamily="49" charset="0"/>
              </a:rPr>
              <a:t>    </a:t>
            </a:r>
            <a:r>
              <a:rPr lang="en-US" sz="1200" dirty="0" err="1">
                <a:latin typeface="Consolas" panose="020B0609020204030204" pitchFamily="49" charset="0"/>
              </a:rPr>
              <a:t>xyz</a:t>
            </a:r>
            <a:r>
              <a:rPr lang="en-US" sz="1200" dirty="0">
                <a:latin typeface="Consolas" panose="020B0609020204030204" pitchFamily="49" charset="0"/>
              </a:rPr>
              <a:t>_[2] = </a:t>
            </a:r>
            <a:r>
              <a:rPr lang="en-US" sz="1200" dirty="0" err="1">
                <a:latin typeface="Consolas" panose="020B0609020204030204" pitchFamily="49" charset="0"/>
              </a:rPr>
              <a:t>new_z</a:t>
            </a:r>
            <a:r>
              <a:rPr lang="en-US" sz="1200" dirty="0">
                <a:latin typeface="Consolas" panose="020B0609020204030204" pitchFamily="49" charset="0"/>
              </a:rPr>
              <a:t>;</a:t>
            </a:r>
          </a:p>
          <a:p>
            <a:pPr marL="57150" indent="0">
              <a:buFont typeface="Arial" panose="020B0604020202020204" pitchFamily="34" charset="0"/>
              <a:buNone/>
            </a:pPr>
            <a:r>
              <a:rPr lang="en-US" sz="1200" dirty="0">
                <a:latin typeface="Consolas" panose="020B0609020204030204" pitchFamily="49" charset="0"/>
              </a:rPr>
              <a:t>}</a:t>
            </a:r>
          </a:p>
        </p:txBody>
      </p:sp>
      <p:pic>
        <p:nvPicPr>
          <p:cNvPr id="7" name="Audio 6">
            <a:hlinkClick r:id="" action="ppaction://media"/>
            <a:extLst>
              <a:ext uri="{FF2B5EF4-FFF2-40B4-BE49-F238E27FC236}">
                <a16:creationId xmlns:a16="http://schemas.microsoft.com/office/drawing/2014/main" id="{871AAE18-136C-4B59-B092-4BE9644C878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27496324"/>
      </p:ext>
    </p:extLst>
  </p:cSld>
  <p:clrMapOvr>
    <a:masterClrMapping/>
  </p:clrMapOvr>
  <mc:AlternateContent xmlns:mc="http://schemas.openxmlformats.org/markup-compatibility/2006">
    <mc:Choice xmlns:p14="http://schemas.microsoft.com/office/powerpoint/2010/main" Requires="p14">
      <p:transition spd="slow" p14:dur="2000" advTm="58868"/>
    </mc:Choice>
    <mc:Fallback>
      <p:transition spd="slow" advTm="58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Private member variables</a:t>
            </a:r>
          </a:p>
        </p:txBody>
      </p:sp>
      <p:sp>
        <p:nvSpPr>
          <p:cNvPr id="3" name="Content Placeholder 2"/>
          <p:cNvSpPr>
            <a:spLocks noGrp="1"/>
          </p:cNvSpPr>
          <p:nvPr>
            <p:ph idx="1"/>
          </p:nvPr>
        </p:nvSpPr>
        <p:spPr/>
        <p:txBody>
          <a:bodyPr/>
          <a:lstStyle/>
          <a:p>
            <a:r>
              <a:rPr lang="en-US" dirty="0"/>
              <a:t>However, suppose you also implement the following member functions to return the spherical coordinates:</a:t>
            </a:r>
          </a:p>
        </p:txBody>
      </p:sp>
      <p:pic>
        <p:nvPicPr>
          <p:cNvPr id="1026" name="Picture 2">
            <a:extLst>
              <a:ext uri="{FF2B5EF4-FFF2-40B4-BE49-F238E27FC236}">
                <a16:creationId xmlns:a16="http://schemas.microsoft.com/office/drawing/2014/main" id="{1443FA75-A85E-4E33-8E28-7ACC30F968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8613" y="2564904"/>
            <a:ext cx="3346773" cy="30959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1D61E07-6B39-4C9A-955D-220F3F6CD37C}"/>
              </a:ext>
            </a:extLst>
          </p:cNvPr>
          <p:cNvSpPr txBox="1"/>
          <p:nvPr/>
        </p:nvSpPr>
        <p:spPr>
          <a:xfrm>
            <a:off x="4837195" y="6398696"/>
            <a:ext cx="2816382" cy="369332"/>
          </a:xfrm>
          <a:prstGeom prst="rect">
            <a:avLst/>
          </a:prstGeom>
          <a:noFill/>
        </p:spPr>
        <p:txBody>
          <a:bodyPr wrap="square">
            <a:spAutoFit/>
          </a:bodyPr>
          <a:lstStyle/>
          <a:p>
            <a:r>
              <a:rPr lang="en-US" dirty="0">
                <a:solidFill>
                  <a:schemeClr val="tx1">
                    <a:lumMod val="50000"/>
                    <a:lumOff val="50000"/>
                  </a:schemeClr>
                </a:solidFill>
              </a:rPr>
              <a:t>Wikipedia user: </a:t>
            </a:r>
            <a:r>
              <a:rPr lang="en-US" dirty="0" err="1">
                <a:solidFill>
                  <a:schemeClr val="tx1">
                    <a:lumMod val="50000"/>
                    <a:lumOff val="50000"/>
                  </a:schemeClr>
                </a:solidFill>
              </a:rPr>
              <a:t>Andeggs</a:t>
            </a:r>
            <a:endParaRPr lang="en-US" dirty="0">
              <a:solidFill>
                <a:schemeClr val="tx1">
                  <a:lumMod val="50000"/>
                  <a:lumOff val="50000"/>
                </a:schemeClr>
              </a:solidFill>
            </a:endParaRPr>
          </a:p>
        </p:txBody>
      </p:sp>
      <p:pic>
        <p:nvPicPr>
          <p:cNvPr id="13" name="Audio 12">
            <a:hlinkClick r:id="" action="ppaction://media"/>
            <a:extLst>
              <a:ext uri="{FF2B5EF4-FFF2-40B4-BE49-F238E27FC236}">
                <a16:creationId xmlns:a16="http://schemas.microsoft.com/office/drawing/2014/main" id="{20BA4BA0-D2BF-4DE9-8953-DD423EFE488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3505101"/>
      </p:ext>
    </p:extLst>
  </p:cSld>
  <p:clrMapOvr>
    <a:masterClrMapping/>
  </p:clrMapOvr>
  <mc:AlternateContent xmlns:mc="http://schemas.openxmlformats.org/markup-compatibility/2006">
    <mc:Choice xmlns:p14="http://schemas.microsoft.com/office/powerpoint/2010/main" Requires="p14">
      <p:transition spd="slow" p14:dur="2000" advTm="44101"/>
    </mc:Choice>
    <mc:Fallback>
      <p:transition spd="slow" advTm="44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1|4.1|11"/>
</p:tagLst>
</file>

<file path=ppt/tags/tag10.xml><?xml version="1.0" encoding="utf-8"?>
<p:tagLst xmlns:a="http://schemas.openxmlformats.org/drawingml/2006/main" xmlns:r="http://schemas.openxmlformats.org/officeDocument/2006/relationships" xmlns:p="http://schemas.openxmlformats.org/presentationml/2006/main">
  <p:tag name="TIMING" val="|2.6|14.7|17.5|11.4|12.7"/>
</p:tagLst>
</file>

<file path=ppt/tags/tag11.xml><?xml version="1.0" encoding="utf-8"?>
<p:tagLst xmlns:a="http://schemas.openxmlformats.org/drawingml/2006/main" xmlns:r="http://schemas.openxmlformats.org/officeDocument/2006/relationships" xmlns:p="http://schemas.openxmlformats.org/presentationml/2006/main">
  <p:tag name="TIMING" val="|19.2|11"/>
</p:tagLst>
</file>

<file path=ppt/tags/tag12.xml><?xml version="1.0" encoding="utf-8"?>
<p:tagLst xmlns:a="http://schemas.openxmlformats.org/drawingml/2006/main" xmlns:r="http://schemas.openxmlformats.org/officeDocument/2006/relationships" xmlns:p="http://schemas.openxmlformats.org/presentationml/2006/main">
  <p:tag name="TIMING" val="|2.6|14.7|17.5|11.4|12.7"/>
</p:tagLst>
</file>

<file path=ppt/tags/tag13.xml><?xml version="1.0" encoding="utf-8"?>
<p:tagLst xmlns:a="http://schemas.openxmlformats.org/drawingml/2006/main" xmlns:r="http://schemas.openxmlformats.org/officeDocument/2006/relationships" xmlns:p="http://schemas.openxmlformats.org/presentationml/2006/main">
  <p:tag name="TIMING" val="|83.5"/>
</p:tagLst>
</file>

<file path=ppt/tags/tag14.xml><?xml version="1.0" encoding="utf-8"?>
<p:tagLst xmlns:a="http://schemas.openxmlformats.org/drawingml/2006/main" xmlns:r="http://schemas.openxmlformats.org/officeDocument/2006/relationships" xmlns:p="http://schemas.openxmlformats.org/presentationml/2006/main">
  <p:tag name="TIMING" val="|2.6|14.7|17.5|11.4|12.7"/>
</p:tagLst>
</file>

<file path=ppt/tags/tag15.xml><?xml version="1.0" encoding="utf-8"?>
<p:tagLst xmlns:a="http://schemas.openxmlformats.org/drawingml/2006/main" xmlns:r="http://schemas.openxmlformats.org/officeDocument/2006/relationships" xmlns:p="http://schemas.openxmlformats.org/presentationml/2006/main">
  <p:tag name="TIMING" val="|2.6|14.7|17.5|11.4|12.7"/>
</p:tagLst>
</file>

<file path=ppt/tags/tag16.xml><?xml version="1.0" encoding="utf-8"?>
<p:tagLst xmlns:a="http://schemas.openxmlformats.org/drawingml/2006/main" xmlns:r="http://schemas.openxmlformats.org/officeDocument/2006/relationships" xmlns:p="http://schemas.openxmlformats.org/presentationml/2006/main">
  <p:tag name="TIMING" val="|2.6|14.7|17.5|11.4|12.7"/>
</p:tagLst>
</file>

<file path=ppt/tags/tag17.xml><?xml version="1.0" encoding="utf-8"?>
<p:tagLst xmlns:a="http://schemas.openxmlformats.org/drawingml/2006/main" xmlns:r="http://schemas.openxmlformats.org/officeDocument/2006/relationships" xmlns:p="http://schemas.openxmlformats.org/presentationml/2006/main">
  <p:tag name="TIMING" val="|18.3|31.3"/>
</p:tagLst>
</file>

<file path=ppt/tags/tag2.xml><?xml version="1.0" encoding="utf-8"?>
<p:tagLst xmlns:a="http://schemas.openxmlformats.org/drawingml/2006/main" xmlns:r="http://schemas.openxmlformats.org/officeDocument/2006/relationships" xmlns:p="http://schemas.openxmlformats.org/presentationml/2006/main">
  <p:tag name="TIMING" val="|2.6|14.7|17.5|11.4|12.7"/>
</p:tagLst>
</file>

<file path=ppt/tags/tag3.xml><?xml version="1.0" encoding="utf-8"?>
<p:tagLst xmlns:a="http://schemas.openxmlformats.org/drawingml/2006/main" xmlns:r="http://schemas.openxmlformats.org/officeDocument/2006/relationships" xmlns:p="http://schemas.openxmlformats.org/presentationml/2006/main">
  <p:tag name="TIMING" val="|12.8|33.4|29.6"/>
</p:tagLst>
</file>

<file path=ppt/tags/tag4.xml><?xml version="1.0" encoding="utf-8"?>
<p:tagLst xmlns:a="http://schemas.openxmlformats.org/drawingml/2006/main" xmlns:r="http://schemas.openxmlformats.org/officeDocument/2006/relationships" xmlns:p="http://schemas.openxmlformats.org/presentationml/2006/main">
  <p:tag name="TIMING" val="|2.6|14.7|17.5|11.4|12.7"/>
</p:tagLst>
</file>

<file path=ppt/tags/tag5.xml><?xml version="1.0" encoding="utf-8"?>
<p:tagLst xmlns:a="http://schemas.openxmlformats.org/drawingml/2006/main" xmlns:r="http://schemas.openxmlformats.org/officeDocument/2006/relationships" xmlns:p="http://schemas.openxmlformats.org/presentationml/2006/main">
  <p:tag name="TIMING" val="|23.1|14.1|3.1"/>
</p:tagLst>
</file>

<file path=ppt/tags/tag6.xml><?xml version="1.0" encoding="utf-8"?>
<p:tagLst xmlns:a="http://schemas.openxmlformats.org/drawingml/2006/main" xmlns:r="http://schemas.openxmlformats.org/officeDocument/2006/relationships" xmlns:p="http://schemas.openxmlformats.org/presentationml/2006/main">
  <p:tag name="TIMING" val="|2.6|14.7|17.5|11.4|12.7"/>
</p:tagLst>
</file>

<file path=ppt/tags/tag7.xml><?xml version="1.0" encoding="utf-8"?>
<p:tagLst xmlns:a="http://schemas.openxmlformats.org/drawingml/2006/main" xmlns:r="http://schemas.openxmlformats.org/officeDocument/2006/relationships" xmlns:p="http://schemas.openxmlformats.org/presentationml/2006/main">
  <p:tag name="TIMING" val="|7.1|6.7|4.7|6.6|13.3"/>
</p:tagLst>
</file>

<file path=ppt/tags/tag8.xml><?xml version="1.0" encoding="utf-8"?>
<p:tagLst xmlns:a="http://schemas.openxmlformats.org/drawingml/2006/main" xmlns:r="http://schemas.openxmlformats.org/officeDocument/2006/relationships" xmlns:p="http://schemas.openxmlformats.org/presentationml/2006/main">
  <p:tag name="TIMING" val="|2.6|14.7|17.5|11.4|12.7"/>
</p:tagLst>
</file>

<file path=ppt/tags/tag9.xml><?xml version="1.0" encoding="utf-8"?>
<p:tagLst xmlns:a="http://schemas.openxmlformats.org/drawingml/2006/main" xmlns:r="http://schemas.openxmlformats.org/officeDocument/2006/relationships" xmlns:p="http://schemas.openxmlformats.org/presentationml/2006/main">
  <p:tag name="TIMING" val="|2.6|14.7|17.5|11.4|12.7"/>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91689</TotalTime>
  <Words>2579</Words>
  <Application>Microsoft Office PowerPoint</Application>
  <PresentationFormat>On-screen Show (4:3)</PresentationFormat>
  <Paragraphs>337</Paragraphs>
  <Slides>23</Slides>
  <Notes>2</Notes>
  <HiddenSlides>0</HiddenSlides>
  <MMClips>23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Consolas</vt:lpstr>
      <vt:lpstr>Constantia</vt:lpstr>
      <vt:lpstr>Georgia</vt:lpstr>
      <vt:lpstr>Times New Roman</vt:lpstr>
      <vt:lpstr>Custom Design</vt:lpstr>
      <vt:lpstr>Classes and the need for encapsulation</vt:lpstr>
      <vt:lpstr>Outline</vt:lpstr>
      <vt:lpstr>Review of encapsulation</vt:lpstr>
      <vt:lpstr>Using member functions</vt:lpstr>
      <vt:lpstr>Using member functions</vt:lpstr>
      <vt:lpstr>Our implementation</vt:lpstr>
      <vt:lpstr>Using member functions</vt:lpstr>
      <vt:lpstr>Our implementation</vt:lpstr>
      <vt:lpstr>Private member variables</vt:lpstr>
      <vt:lpstr>Our implementation</vt:lpstr>
      <vt:lpstr>Our implementation</vt:lpstr>
      <vt:lpstr>Our implementation</vt:lpstr>
      <vt:lpstr>Private member variables</vt:lpstr>
      <vt:lpstr>Our implementation</vt:lpstr>
      <vt:lpstr>Our implementation</vt:lpstr>
      <vt:lpstr>Our implementation</vt:lpstr>
      <vt:lpstr>Our implementation</vt:lpstr>
      <vt:lpstr>Our implementation</vt:lpstr>
      <vt:lpstr>Member functions and interfaces</vt:lpstr>
      <vt:lpstr>Summary</vt:lpstr>
      <vt:lpstr>References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cp:lastModifiedBy>
  <cp:revision>1536</cp:revision>
  <dcterms:created xsi:type="dcterms:W3CDTF">2009-09-11T23:00:44Z</dcterms:created>
  <dcterms:modified xsi:type="dcterms:W3CDTF">2020-11-09T04:05:09Z</dcterms:modified>
</cp:coreProperties>
</file>